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6" r:id="rId2"/>
    <p:sldId id="258" r:id="rId3"/>
    <p:sldId id="297" r:id="rId4"/>
    <p:sldId id="299" r:id="rId5"/>
    <p:sldId id="300" r:id="rId6"/>
    <p:sldId id="301" r:id="rId7"/>
    <p:sldId id="283" r:id="rId8"/>
    <p:sldId id="284" r:id="rId9"/>
    <p:sldId id="298" r:id="rId10"/>
    <p:sldId id="303" r:id="rId11"/>
    <p:sldId id="288" r:id="rId12"/>
    <p:sldId id="293" r:id="rId13"/>
    <p:sldId id="291" r:id="rId14"/>
    <p:sldId id="289" r:id="rId15"/>
    <p:sldId id="304" r:id="rId16"/>
    <p:sldId id="305" r:id="rId17"/>
    <p:sldId id="306" r:id="rId18"/>
    <p:sldId id="307" r:id="rId19"/>
    <p:sldId id="308" r:id="rId20"/>
    <p:sldId id="295" r:id="rId21"/>
  </p:sldIdLst>
  <p:sldSz cx="9144000" cy="6858000" type="screen4x3"/>
  <p:notesSz cx="6858000" cy="9144000"/>
  <p:defaultTextStyle>
    <a:defPPr>
      <a:defRPr lang="fi-F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67" autoAdjust="0"/>
  </p:normalViewPr>
  <p:slideViewPr>
    <p:cSldViewPr>
      <p:cViewPr varScale="1">
        <p:scale>
          <a:sx n="41" d="100"/>
          <a:sy n="41" d="100"/>
        </p:scale>
        <p:origin x="-127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46"/>
    </p:cViewPr>
  </p:outlin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EC311-541D-46EF-BC9A-4E946C3DDF5B}" type="datetimeFigureOut">
              <a:rPr lang="fi-FI"/>
              <a:pPr>
                <a:defRPr/>
              </a:pPr>
              <a:t>17.6.2013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FC200-376A-44B3-82E1-F5BEBB0C7A0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69BC8-C575-4D52-B9BA-F46C9D3A2BCE}" type="datetimeFigureOut">
              <a:rPr lang="fi-FI"/>
              <a:pPr>
                <a:defRPr/>
              </a:pPr>
              <a:t>17.6.2013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79BBA-3EAB-441B-BB8E-A653742DE8C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DB9B8-3D9D-47DB-8026-BE71526A6BCC}" type="datetimeFigureOut">
              <a:rPr lang="fi-FI"/>
              <a:pPr>
                <a:defRPr/>
              </a:pPr>
              <a:t>17.6.2013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1E450-B3E0-47E2-8A12-7ADD46FF20A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1206500"/>
            <a:ext cx="8229600" cy="55356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20337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C8BD5-77F1-4E36-9D94-4AF8D5F7DB4F}" type="datetimeFigureOut">
              <a:rPr lang="fi-FI"/>
              <a:pPr>
                <a:defRPr/>
              </a:pPr>
              <a:t>17.6.2013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9BD41-C46F-487E-8427-851BA336326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246AD-F79C-43D9-AEB8-D20E3F20C7D4}" type="datetimeFigureOut">
              <a:rPr lang="fi-FI"/>
              <a:pPr>
                <a:defRPr/>
              </a:pPr>
              <a:t>17.6.2013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2A001-98A8-4CA3-AA3B-97473E354A2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0E188-63E5-47B2-A8EA-0A9303B3396C}" type="datetimeFigureOut">
              <a:rPr lang="fi-FI"/>
              <a:pPr>
                <a:defRPr/>
              </a:pPr>
              <a:t>17.6.2013</a:t>
            </a:fld>
            <a:endParaRPr lang="fi-FI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5D6D5-4DFB-470A-8884-DDA8FB0C7CA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1CF5D-9E28-4B78-8E23-BDD8C000EB7A}" type="datetimeFigureOut">
              <a:rPr lang="fi-FI"/>
              <a:pPr>
                <a:defRPr/>
              </a:pPr>
              <a:t>17.6.2013</a:t>
            </a:fld>
            <a:endParaRPr lang="fi-FI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5CAEE-3C3A-46EB-81EB-D8CD30AA057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FEB0B-BEFE-4F77-9AB7-F772AB6A9228}" type="datetimeFigureOut">
              <a:rPr lang="fi-FI"/>
              <a:pPr>
                <a:defRPr/>
              </a:pPr>
              <a:t>17.6.2013</a:t>
            </a:fld>
            <a:endParaRPr lang="fi-F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4615F-159F-47CD-985E-C2DC5A4EBC9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09F9F-D8A1-437C-8C84-0D997564E644}" type="datetimeFigureOut">
              <a:rPr lang="fi-FI"/>
              <a:pPr>
                <a:defRPr/>
              </a:pPr>
              <a:t>17.6.2013</a:t>
            </a:fld>
            <a:endParaRPr lang="fi-FI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FCE82-B657-410B-9927-56FE3F8B43F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BA138-D1E7-44F1-B12B-A38DEF63C77C}" type="datetimeFigureOut">
              <a:rPr lang="fi-FI"/>
              <a:pPr>
                <a:defRPr/>
              </a:pPr>
              <a:t>17.6.2013</a:t>
            </a:fld>
            <a:endParaRPr lang="fi-FI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F9C9F-0893-476A-9652-E2F84C028D7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2F66D-081C-4F4D-B4F3-ADE7A7BA82E9}" type="datetimeFigureOut">
              <a:rPr lang="fi-FI"/>
              <a:pPr>
                <a:defRPr/>
              </a:pPr>
              <a:t>17.6.2013</a:t>
            </a:fld>
            <a:endParaRPr lang="fi-FI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82377-604C-49A5-9FFE-6C61DB7F2CF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fi-FI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C3576F1-8461-480E-A96A-C6ACD2BBF264}" type="datetimeFigureOut">
              <a:rPr lang="fi-FI"/>
              <a:pPr>
                <a:defRPr/>
              </a:pPr>
              <a:t>17.6.2013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AF3440E-7136-477C-AF31-10652B06D76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uta.fi/cmt/tutkimus/BRICS.html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rics5.co.za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676" y="476672"/>
            <a:ext cx="8964488" cy="2880320"/>
          </a:xfrm>
        </p:spPr>
        <p:txBody>
          <a:bodyPr/>
          <a:lstStyle/>
          <a:p>
            <a:r>
              <a:rPr lang="fi-FI" b="1" dirty="0" smtClean="0"/>
              <a:t/>
            </a:r>
            <a:br>
              <a:rPr lang="fi-FI" b="1" dirty="0" smtClean="0"/>
            </a:br>
            <a:r>
              <a:rPr lang="fi-FI" b="1" dirty="0" smtClean="0"/>
              <a:t/>
            </a:r>
            <a:br>
              <a:rPr lang="fi-FI" b="1" dirty="0" smtClean="0"/>
            </a:br>
            <a:r>
              <a:rPr lang="fi-FI" sz="4000" b="1" dirty="0" smtClean="0"/>
              <a:t>Kaarle Nordenstreng:</a:t>
            </a:r>
            <a:r>
              <a:rPr lang="fi-FI" b="1" dirty="0"/>
              <a:t/>
            </a:r>
            <a:br>
              <a:rPr lang="fi-FI" b="1" dirty="0"/>
            </a:br>
            <a:r>
              <a:rPr lang="fi-FI" b="1" dirty="0" smtClean="0"/>
              <a:t>How BRICS </a:t>
            </a:r>
            <a:r>
              <a:rPr lang="fi-FI" b="1" dirty="0" smtClean="0"/>
              <a:t>pushes </a:t>
            </a:r>
            <a:r>
              <a:rPr lang="fi-FI" b="1" dirty="0" smtClean="0"/>
              <a:t>to change </a:t>
            </a:r>
            <a:br>
              <a:rPr lang="fi-FI" b="1" dirty="0" smtClean="0"/>
            </a:br>
            <a:r>
              <a:rPr lang="fi-FI" b="1" dirty="0" smtClean="0"/>
              <a:t>the conventional paradigms </a:t>
            </a:r>
            <a:br>
              <a:rPr lang="fi-FI" b="1" dirty="0" smtClean="0"/>
            </a:br>
            <a:r>
              <a:rPr lang="fi-FI" b="1" dirty="0" smtClean="0"/>
              <a:t>in communication </a:t>
            </a:r>
            <a:r>
              <a:rPr lang="fi-FI" b="1" dirty="0" smtClean="0"/>
              <a:t>studies</a:t>
            </a:r>
            <a:r>
              <a:rPr lang="fi-FI" sz="4000" dirty="0"/>
              <a:t/>
            </a:r>
            <a:br>
              <a:rPr lang="fi-FI" sz="4000" dirty="0"/>
            </a:br>
            <a:r>
              <a:rPr lang="fi-FI" sz="4000" dirty="0" smtClean="0"/>
              <a:t/>
            </a:r>
            <a:br>
              <a:rPr lang="fi-FI" sz="4000" dirty="0" smtClean="0"/>
            </a:br>
            <a:endParaRPr lang="fi-FI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284984"/>
            <a:ext cx="9125562" cy="3573016"/>
          </a:xfrm>
        </p:spPr>
        <p:txBody>
          <a:bodyPr/>
          <a:lstStyle/>
          <a:p>
            <a:pPr marL="0" indent="0" algn="ctr">
              <a:buNone/>
            </a:pPr>
            <a:r>
              <a:rPr lang="fi-FI" sz="4000" b="1" i="1" dirty="0" smtClean="0">
                <a:latin typeface="+mj-lt"/>
              </a:rPr>
              <a:t>Power </a:t>
            </a:r>
            <a:r>
              <a:rPr lang="fi-FI" sz="4000" b="1" i="1" dirty="0" smtClean="0">
                <a:latin typeface="+mj-lt"/>
              </a:rPr>
              <a:t>shifts shaking research paradigms</a:t>
            </a:r>
            <a:endParaRPr lang="fi-FI" sz="4000" b="1" i="1" dirty="0">
              <a:latin typeface="+mj-lt"/>
            </a:endParaRPr>
          </a:p>
          <a:p>
            <a:pPr marL="0" indent="0" algn="ctr">
              <a:buNone/>
            </a:pPr>
            <a:r>
              <a:rPr lang="fi-FI" sz="3600" b="1" dirty="0" smtClean="0">
                <a:latin typeface="+mj-lt"/>
              </a:rPr>
              <a:t>Keynote in ICA pre-conference </a:t>
            </a:r>
          </a:p>
          <a:p>
            <a:pPr marL="0" indent="0" algn="ctr">
              <a:buNone/>
            </a:pPr>
            <a:r>
              <a:rPr lang="en-US" sz="3600" b="1" smtClean="0">
                <a:latin typeface="+mj-lt"/>
              </a:rPr>
              <a:t>    “</a:t>
            </a:r>
            <a:r>
              <a:rPr lang="fi-FI" sz="3600" b="1" dirty="0" smtClean="0">
                <a:latin typeface="+mj-lt"/>
              </a:rPr>
              <a:t>The BRICS Nations: Between 	         National Identity and Global Citizenship”</a:t>
            </a:r>
          </a:p>
          <a:p>
            <a:pPr marL="0" indent="0" algn="ctr">
              <a:buNone/>
            </a:pPr>
            <a:r>
              <a:rPr lang="fi-FI" sz="3600" b="1" dirty="0" smtClean="0">
                <a:latin typeface="+mj-lt"/>
              </a:rPr>
              <a:t>London, 17 June 2013</a:t>
            </a:r>
            <a:endParaRPr lang="fi-FI" sz="3600" b="1" dirty="0" smtClean="0">
              <a:latin typeface="+mj-lt"/>
            </a:endParaRPr>
          </a:p>
          <a:p>
            <a:pPr marL="0" indent="0" algn="ctr">
              <a:buNone/>
            </a:pPr>
            <a:endParaRPr lang="fi-FI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20882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152128"/>
          </a:xfrm>
        </p:spPr>
        <p:txBody>
          <a:bodyPr/>
          <a:lstStyle/>
          <a:p>
            <a:r>
              <a:rPr lang="fi-FI" b="1" dirty="0" smtClean="0"/>
              <a:t>Intellectual history of the field</a:t>
            </a:r>
            <a:br>
              <a:rPr lang="fi-FI" b="1" dirty="0" smtClean="0"/>
            </a:br>
            <a:r>
              <a:rPr lang="fi-FI" b="1" dirty="0"/>
              <a:t/>
            </a:r>
            <a:br>
              <a:rPr lang="fi-FI" b="1" dirty="0"/>
            </a:br>
            <a:r>
              <a:rPr lang="fi-FI" sz="3600" b="1" dirty="0"/>
              <a:t>Stages from 1950 to </a:t>
            </a:r>
            <a:r>
              <a:rPr lang="fi-FI" sz="3600" b="1" dirty="0" smtClean="0"/>
              <a:t>2010 </a:t>
            </a:r>
            <a:r>
              <a:rPr lang="fi-FI" b="1" dirty="0"/>
              <a:t/>
            </a:r>
            <a:br>
              <a:rPr lang="fi-FI" b="1" dirty="0"/>
            </a:br>
            <a:endParaRPr lang="fi-FI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204864"/>
            <a:ext cx="8964488" cy="4464496"/>
          </a:xfrm>
        </p:spPr>
        <p:txBody>
          <a:bodyPr/>
          <a:lstStyle/>
          <a:p>
            <a:pPr marL="742950" indent="-742950">
              <a:buAutoNum type="arabicPeriod"/>
            </a:pPr>
            <a:r>
              <a:rPr lang="fi-FI" sz="3600" b="1" dirty="0" smtClean="0"/>
              <a:t>Dominant paradigm of </a:t>
            </a:r>
            <a:r>
              <a:rPr lang="fi-FI" sz="3600" b="1" i="1" dirty="0" smtClean="0"/>
              <a:t>modernity</a:t>
            </a:r>
          </a:p>
          <a:p>
            <a:pPr marL="742950" indent="-742950">
              <a:buAutoNum type="arabicPeriod"/>
            </a:pPr>
            <a:r>
              <a:rPr lang="fi-FI" sz="3600" b="1" dirty="0" smtClean="0"/>
              <a:t>Dependency paradigm of </a:t>
            </a:r>
            <a:r>
              <a:rPr lang="fi-FI" sz="3600" b="1" i="1" dirty="0" smtClean="0"/>
              <a:t>anti-imperialism</a:t>
            </a:r>
          </a:p>
          <a:p>
            <a:pPr marL="742950" indent="-742950">
              <a:buAutoNum type="arabicPeriod"/>
            </a:pPr>
            <a:r>
              <a:rPr lang="fi-FI" sz="3600" b="1" dirty="0" smtClean="0"/>
              <a:t>Multiplicity and participatory paradigm of </a:t>
            </a:r>
            <a:r>
              <a:rPr lang="fi-FI" sz="3600" b="1" i="1" dirty="0" smtClean="0"/>
              <a:t>democracy</a:t>
            </a:r>
          </a:p>
          <a:p>
            <a:pPr marL="742950" indent="-742950">
              <a:buAutoNum type="arabicPeriod"/>
            </a:pPr>
            <a:r>
              <a:rPr lang="fi-FI" sz="3600" b="1" dirty="0" smtClean="0"/>
              <a:t>Networking paradigm of </a:t>
            </a:r>
            <a:r>
              <a:rPr lang="fi-FI" sz="3600" b="1" i="1" dirty="0" smtClean="0"/>
              <a:t>globalization</a:t>
            </a:r>
          </a:p>
          <a:p>
            <a:pPr marL="0" indent="0">
              <a:buNone/>
            </a:pPr>
            <a:endParaRPr lang="fi-FI" sz="3600" b="1" i="1" dirty="0"/>
          </a:p>
          <a:p>
            <a:pPr marL="0" indent="0" algn="ctr">
              <a:buNone/>
            </a:pPr>
            <a:r>
              <a:rPr lang="fi-FI" sz="3600" b="1" dirty="0" smtClean="0"/>
              <a:t>Samples from each stage…</a:t>
            </a:r>
            <a:endParaRPr lang="fi-FI" sz="3600" b="1" dirty="0"/>
          </a:p>
        </p:txBody>
      </p:sp>
    </p:spTree>
    <p:extLst>
      <p:ext uri="{BB962C8B-B14F-4D97-AF65-F5344CB8AC3E}">
        <p14:creationId xmlns:p14="http://schemas.microsoft.com/office/powerpoint/2010/main" val="3209763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4" descr="passi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55875" y="188913"/>
            <a:ext cx="4206875" cy="6419850"/>
          </a:xfrm>
        </p:spPr>
      </p:pic>
    </p:spTree>
    <p:extLst>
      <p:ext uri="{BB962C8B-B14F-4D97-AF65-F5344CB8AC3E}">
        <p14:creationId xmlns:p14="http://schemas.microsoft.com/office/powerpoint/2010/main" val="303650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fr-FR" smtClean="0"/>
          </a:p>
        </p:txBody>
      </p:sp>
      <p:pic>
        <p:nvPicPr>
          <p:cNvPr id="14340" name="Picture 4" descr="lastsc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-149225"/>
            <a:ext cx="9906000" cy="715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306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92585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62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4" descr="6 media and participationjpg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84438" y="908050"/>
            <a:ext cx="4200525" cy="5400675"/>
          </a:xfrm>
        </p:spPr>
      </p:pic>
    </p:spTree>
    <p:extLst>
      <p:ext uri="{BB962C8B-B14F-4D97-AF65-F5344CB8AC3E}">
        <p14:creationId xmlns:p14="http://schemas.microsoft.com/office/powerpoint/2010/main" val="375783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47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fi-FI" b="1" dirty="0" smtClean="0"/>
              <a:t>Current scholarship</a:t>
            </a:r>
            <a:endParaRPr lang="fi-FI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/>
          <a:lstStyle/>
          <a:p>
            <a:pPr marL="0" indent="0">
              <a:buNone/>
            </a:pPr>
            <a:r>
              <a:rPr lang="fi-FI" sz="3600" b="1" dirty="0" smtClean="0"/>
              <a:t>G. Wang (ed.) (2011) 			                   </a:t>
            </a:r>
            <a:r>
              <a:rPr lang="fi-FI" sz="3600" b="1" i="1" dirty="0" smtClean="0"/>
              <a:t>De-Westernizing Communication Research. Altering Questions and Changing Frameworks</a:t>
            </a:r>
            <a:endParaRPr lang="fi-FI" sz="3600" b="1" dirty="0" smtClean="0"/>
          </a:p>
          <a:p>
            <a:pPr marL="0" indent="0">
              <a:buNone/>
            </a:pPr>
            <a:r>
              <a:rPr lang="fi-FI" sz="3600" b="1" dirty="0" smtClean="0"/>
              <a:t>D. Hallin &amp; P. Mancini (eds.) (2012)     </a:t>
            </a:r>
            <a:r>
              <a:rPr lang="fi-FI" sz="3600" b="1" i="1" dirty="0" smtClean="0"/>
              <a:t>Comparing Media Systems Beyond the   Western World</a:t>
            </a:r>
          </a:p>
          <a:p>
            <a:pPr marL="0" indent="0">
              <a:buNone/>
            </a:pPr>
            <a:r>
              <a:rPr lang="fi-FI" sz="3600" b="1" dirty="0" smtClean="0"/>
              <a:t>K. Bruhn Jensen &amp; R. Neuman et al. (2013)       Communication as a Discipline – Views from Europe. Evolving Paradigms of Communication Research. </a:t>
            </a:r>
            <a:r>
              <a:rPr lang="fi-FI" sz="3600" b="1" i="1" dirty="0" smtClean="0"/>
              <a:t>International Journal of Comm. 7</a:t>
            </a:r>
          </a:p>
          <a:p>
            <a:pPr marL="0" indent="0">
              <a:buNone/>
            </a:pPr>
            <a:endParaRPr lang="fi-FI" sz="3600" b="1" dirty="0"/>
          </a:p>
        </p:txBody>
      </p:sp>
    </p:spTree>
    <p:extLst>
      <p:ext uri="{BB962C8B-B14F-4D97-AF65-F5344CB8AC3E}">
        <p14:creationId xmlns:p14="http://schemas.microsoft.com/office/powerpoint/2010/main" val="3973275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704856" cy="1143000"/>
          </a:xfrm>
        </p:spPr>
        <p:txBody>
          <a:bodyPr/>
          <a:lstStyle/>
          <a:p>
            <a:r>
              <a:rPr lang="fi-FI" b="1" dirty="0" smtClean="0"/>
              <a:t>Power configurations behind the intellectual history</a:t>
            </a:r>
            <a:endParaRPr lang="fi-FI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marL="0" indent="0">
              <a:buNone/>
            </a:pPr>
            <a:r>
              <a:rPr lang="fi-FI" sz="3600" b="1" dirty="0" smtClean="0"/>
              <a:t>Cold War 1950-1990: East – West – South</a:t>
            </a:r>
          </a:p>
          <a:p>
            <a:pPr marL="0" indent="0">
              <a:buNone/>
            </a:pPr>
            <a:r>
              <a:rPr lang="fi-FI" sz="3600" b="1" dirty="0" smtClean="0"/>
              <a:t>Collapse of Communism 1989-1991</a:t>
            </a:r>
          </a:p>
          <a:p>
            <a:pPr marL="0" indent="0">
              <a:buNone/>
            </a:pPr>
            <a:r>
              <a:rPr lang="fi-FI" sz="3600" b="1" dirty="0" smtClean="0"/>
              <a:t>USA economically &amp; militarily superior</a:t>
            </a:r>
          </a:p>
          <a:p>
            <a:pPr marL="0" indent="0">
              <a:buNone/>
            </a:pPr>
            <a:r>
              <a:rPr lang="fi-FI" sz="3600" b="1" dirty="0" smtClean="0"/>
              <a:t>European integration &amp; growth </a:t>
            </a:r>
          </a:p>
          <a:p>
            <a:pPr marL="0" indent="0">
              <a:buNone/>
            </a:pPr>
            <a:r>
              <a:rPr lang="fi-FI" sz="3600" b="1" dirty="0" smtClean="0"/>
              <a:t>Asian economic growth </a:t>
            </a:r>
          </a:p>
          <a:p>
            <a:pPr marL="0" indent="0">
              <a:buNone/>
            </a:pPr>
            <a:r>
              <a:rPr lang="fi-FI" sz="3600" b="1" dirty="0" smtClean="0"/>
              <a:t>Rise of Islam in Asia, Africa &amp; Arab world</a:t>
            </a:r>
          </a:p>
          <a:p>
            <a:pPr marL="0" indent="0">
              <a:buNone/>
            </a:pPr>
            <a:r>
              <a:rPr lang="fi-FI" sz="3600" b="1" dirty="0" smtClean="0"/>
              <a:t>Crisis of capitalism</a:t>
            </a:r>
          </a:p>
          <a:p>
            <a:pPr marL="0" indent="0">
              <a:buNone/>
            </a:pPr>
            <a:r>
              <a:rPr lang="fi-FI" sz="3600" b="1" dirty="0" smtClean="0"/>
              <a:t>Neo-liberalism at crossroads</a:t>
            </a:r>
          </a:p>
          <a:p>
            <a:pPr marL="0" indent="0">
              <a:buNone/>
            </a:pPr>
            <a:endParaRPr lang="fi-FI" sz="3600" b="1" dirty="0"/>
          </a:p>
        </p:txBody>
      </p:sp>
    </p:spTree>
    <p:extLst>
      <p:ext uri="{BB962C8B-B14F-4D97-AF65-F5344CB8AC3E}">
        <p14:creationId xmlns:p14="http://schemas.microsoft.com/office/powerpoint/2010/main" val="2309042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0"/>
            <a:ext cx="6336704" cy="1556792"/>
          </a:xfrm>
        </p:spPr>
        <p:txBody>
          <a:bodyPr/>
          <a:lstStyle/>
          <a:p>
            <a:r>
              <a:rPr lang="fi-FI" b="1" dirty="0" smtClean="0"/>
              <a:t>Personal stories within the intellectual history</a:t>
            </a:r>
            <a:endParaRPr lang="fi-FI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28800"/>
            <a:ext cx="9144000" cy="5229200"/>
          </a:xfrm>
        </p:spPr>
        <p:txBody>
          <a:bodyPr/>
          <a:lstStyle/>
          <a:p>
            <a:pPr marL="0" indent="0">
              <a:buNone/>
            </a:pPr>
            <a:r>
              <a:rPr lang="fi-FI" sz="3600" b="1" dirty="0" smtClean="0"/>
              <a:t>Progressive Americans such as Herbert Schiller and </a:t>
            </a:r>
            <a:r>
              <a:rPr lang="fi-FI" sz="3600" b="1" i="1" dirty="0" smtClean="0"/>
              <a:t>perestroika </a:t>
            </a:r>
            <a:r>
              <a:rPr lang="fi-FI" sz="3600" b="1" dirty="0" smtClean="0"/>
              <a:t>in Gorbachev’s USSR</a:t>
            </a:r>
          </a:p>
          <a:p>
            <a:pPr marL="0" indent="0">
              <a:buNone/>
            </a:pPr>
            <a:r>
              <a:rPr lang="fi-FI" sz="3600" b="1" dirty="0" smtClean="0"/>
              <a:t>Russians such as Yassen Zassoursky responding to </a:t>
            </a:r>
            <a:r>
              <a:rPr lang="fi-FI" sz="3600" b="1" i="1" dirty="0"/>
              <a:t>perestroika </a:t>
            </a:r>
            <a:endParaRPr lang="fi-FI" sz="3600" b="1" i="1" dirty="0" smtClean="0"/>
          </a:p>
          <a:p>
            <a:pPr marL="0" indent="0">
              <a:buNone/>
            </a:pPr>
            <a:r>
              <a:rPr lang="fi-FI" sz="3600" b="1" dirty="0" smtClean="0"/>
              <a:t>My own story: from mainstream positivist to</a:t>
            </a:r>
          </a:p>
          <a:p>
            <a:pPr marL="0" indent="0">
              <a:buNone/>
            </a:pPr>
            <a:r>
              <a:rPr lang="fi-FI" sz="3600" b="1" dirty="0" smtClean="0"/>
              <a:t>– ontological realist &amp; new left activist in 1970s</a:t>
            </a:r>
          </a:p>
          <a:p>
            <a:pPr marL="0" indent="0">
              <a:buNone/>
            </a:pPr>
            <a:r>
              <a:rPr lang="fi-FI" sz="3600" b="1" dirty="0" smtClean="0"/>
              <a:t>– fellow traveller of the USSR in 1980s </a:t>
            </a:r>
          </a:p>
          <a:p>
            <a:pPr marL="0" indent="0">
              <a:buNone/>
            </a:pPr>
            <a:r>
              <a:rPr lang="fi-FI" sz="3600" b="1" dirty="0" smtClean="0"/>
              <a:t>– radical structuralist in 1990s</a:t>
            </a:r>
          </a:p>
        </p:txBody>
      </p:sp>
    </p:spTree>
    <p:extLst>
      <p:ext uri="{BB962C8B-B14F-4D97-AF65-F5344CB8AC3E}">
        <p14:creationId xmlns:p14="http://schemas.microsoft.com/office/powerpoint/2010/main" val="3356765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The push of BRICS</a:t>
            </a:r>
            <a:endParaRPr lang="fi-FI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00200"/>
            <a:ext cx="8280920" cy="4997152"/>
          </a:xfrm>
        </p:spPr>
        <p:txBody>
          <a:bodyPr/>
          <a:lstStyle/>
          <a:p>
            <a:pPr marL="0" indent="0">
              <a:buNone/>
            </a:pPr>
            <a:r>
              <a:rPr lang="fi-FI" sz="3600" b="1" dirty="0" smtClean="0"/>
              <a:t>Compels our framework to be based on </a:t>
            </a:r>
            <a:r>
              <a:rPr lang="fi-FI" sz="3600" b="1" i="1" dirty="0" smtClean="0"/>
              <a:t>world order &amp; political economy</a:t>
            </a:r>
          </a:p>
          <a:p>
            <a:pPr marL="0" indent="0">
              <a:buNone/>
            </a:pPr>
            <a:r>
              <a:rPr lang="fi-FI" sz="3600" b="1" dirty="0" smtClean="0"/>
              <a:t>Calls us to prefer </a:t>
            </a:r>
            <a:r>
              <a:rPr lang="fi-FI" sz="3600" b="1" i="1" dirty="0" smtClean="0"/>
              <a:t>de-westernization</a:t>
            </a:r>
          </a:p>
          <a:p>
            <a:pPr marL="0" indent="0">
              <a:buNone/>
            </a:pPr>
            <a:r>
              <a:rPr lang="fi-FI" sz="3600" b="1" dirty="0"/>
              <a:t>Calls us to follow </a:t>
            </a:r>
            <a:r>
              <a:rPr lang="fi-FI" sz="3600" b="1" i="1" dirty="0"/>
              <a:t>postcolonial </a:t>
            </a:r>
            <a:r>
              <a:rPr lang="fi-FI" sz="3600" b="1" i="1" dirty="0" smtClean="0"/>
              <a:t>traditions</a:t>
            </a:r>
            <a:endParaRPr lang="fi-FI" sz="3600" b="1" dirty="0" smtClean="0"/>
          </a:p>
          <a:p>
            <a:pPr marL="0" indent="0">
              <a:buNone/>
            </a:pPr>
            <a:r>
              <a:rPr lang="fi-FI" sz="3600" b="1" dirty="0" smtClean="0"/>
              <a:t>Calls us to look for both comparisons and </a:t>
            </a:r>
            <a:r>
              <a:rPr lang="fi-FI" sz="3600" b="1" i="1" dirty="0" smtClean="0"/>
              <a:t>big meta stories</a:t>
            </a:r>
          </a:p>
          <a:p>
            <a:pPr marL="0" indent="0">
              <a:buNone/>
            </a:pPr>
            <a:r>
              <a:rPr lang="fi-FI" sz="3600" b="1" dirty="0" smtClean="0"/>
              <a:t>Invites our approach to BRICS itself to be </a:t>
            </a:r>
            <a:r>
              <a:rPr lang="fi-FI" sz="3600" b="1" i="1" dirty="0" smtClean="0"/>
              <a:t>critically reflective </a:t>
            </a:r>
          </a:p>
          <a:p>
            <a:pPr marL="0" indent="0">
              <a:buNone/>
            </a:pPr>
            <a:endParaRPr lang="fi-FI" sz="3600" b="1" dirty="0"/>
          </a:p>
        </p:txBody>
      </p:sp>
    </p:spTree>
    <p:extLst>
      <p:ext uri="{BB962C8B-B14F-4D97-AF65-F5344CB8AC3E}">
        <p14:creationId xmlns:p14="http://schemas.microsoft.com/office/powerpoint/2010/main" val="2843193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title"/>
          </p:nvPr>
        </p:nvSpPr>
        <p:spPr>
          <a:xfrm>
            <a:off x="0" y="620688"/>
            <a:ext cx="9144000" cy="1512168"/>
          </a:xfrm>
        </p:spPr>
        <p:txBody>
          <a:bodyPr/>
          <a:lstStyle/>
          <a:p>
            <a:pPr eaLnBrk="1" hangingPunct="1"/>
            <a:r>
              <a:rPr lang="fi-FI" b="1" dirty="0"/>
              <a:t>Media Systems in Flux:                                                  The Challenge of the BRICS Countries</a:t>
            </a:r>
            <a:br>
              <a:rPr lang="fi-FI" b="1" dirty="0"/>
            </a:br>
            <a:endParaRPr lang="fi-FI" b="1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80528" y="2276872"/>
            <a:ext cx="9577064" cy="458112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fi-FI" sz="3600" b="1" dirty="0" smtClean="0"/>
              <a:t>Project financed by the Academy of Finland                and hosted at the University of Tampere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fi-FI" sz="3600" b="1" dirty="0" smtClean="0">
                <a:hlinkClick r:id="rId2"/>
              </a:rPr>
              <a:t>http://uta.fi/cmt/tutkimus/BRICS.html</a:t>
            </a:r>
            <a:endParaRPr lang="fi-FI" sz="3600" b="1" dirty="0" smtClean="0"/>
          </a:p>
          <a:p>
            <a:pPr marL="0" indent="0" algn="ctr" eaLnBrk="1" hangingPunct="1">
              <a:buFont typeface="Arial" charset="0"/>
              <a:buNone/>
            </a:pPr>
            <a:endParaRPr lang="fi-FI" b="1" dirty="0" smtClean="0"/>
          </a:p>
          <a:p>
            <a:pPr marL="0" indent="0" algn="ctr" eaLnBrk="1" hangingPunct="1">
              <a:buFont typeface="Arial" charset="0"/>
              <a:buNone/>
            </a:pPr>
            <a:endParaRPr lang="fi-FI" b="1" dirty="0" smtClean="0"/>
          </a:p>
          <a:p>
            <a:pPr marL="0" indent="0" algn="ctr" eaLnBrk="1" hangingPunct="1">
              <a:buFont typeface="Arial" charset="0"/>
              <a:buNone/>
            </a:pPr>
            <a:endParaRPr lang="fi-FI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 noGrp="1"/>
          </p:cNvSpPr>
          <p:nvPr>
            <p:ph type="ctrTitle"/>
          </p:nvPr>
        </p:nvSpPr>
        <p:spPr>
          <a:xfrm>
            <a:off x="539552" y="1268760"/>
            <a:ext cx="7772400" cy="1971650"/>
          </a:xfrm>
        </p:spPr>
        <p:txBody>
          <a:bodyPr/>
          <a:lstStyle/>
          <a:p>
            <a:pPr algn="ctr"/>
            <a:r>
              <a:rPr lang="fi-FI" dirty="0" smtClean="0">
                <a:latin typeface="Arial" charset="0"/>
                <a:cs typeface="Arial" charset="0"/>
              </a:rPr>
              <a:t>Thank you!</a:t>
            </a:r>
          </a:p>
        </p:txBody>
      </p:sp>
      <p:sp>
        <p:nvSpPr>
          <p:cNvPr id="86019" name="Subtitle 2"/>
          <p:cNvSpPr>
            <a:spLocks noGrp="1"/>
          </p:cNvSpPr>
          <p:nvPr>
            <p:ph type="subTitle" idx="1"/>
          </p:nvPr>
        </p:nvSpPr>
        <p:spPr>
          <a:xfrm>
            <a:off x="683568" y="3429000"/>
            <a:ext cx="7704856" cy="2209800"/>
          </a:xfrm>
        </p:spPr>
        <p:txBody>
          <a:bodyPr/>
          <a:lstStyle/>
          <a:p>
            <a:pPr algn="ctr"/>
            <a:r>
              <a:rPr lang="en-US" sz="3600" u="sng" dirty="0" smtClean="0">
                <a:latin typeface="Arial" charset="0"/>
                <a:cs typeface="Arial" charset="0"/>
              </a:rPr>
              <a:t>kaarle.nordenstreng@uta.fi</a:t>
            </a:r>
            <a:endParaRPr lang="en-US" sz="3600" i="1" u="sng" dirty="0" smtClean="0">
              <a:latin typeface="Arial" charset="0"/>
              <a:cs typeface="Arial" charset="0"/>
            </a:endParaRPr>
          </a:p>
          <a:p>
            <a:pPr algn="ctr"/>
            <a:endParaRPr lang="en-US" sz="2000" i="1" u="sng" dirty="0" smtClean="0">
              <a:latin typeface="Arial" charset="0"/>
              <a:cs typeface="Arial" charset="0"/>
            </a:endParaRPr>
          </a:p>
          <a:p>
            <a:pPr algn="ctr"/>
            <a:r>
              <a:rPr lang="en-US" sz="3600" u="sng" dirty="0" smtClean="0">
                <a:latin typeface="Arial" charset="0"/>
                <a:cs typeface="Arial" charset="0"/>
              </a:rPr>
              <a:t>http://www.uta.fi/cmt/en/contact/staff/kaarlenordenstreng/index.html</a:t>
            </a:r>
          </a:p>
          <a:p>
            <a:endParaRPr lang="fi-FI" i="1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10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9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31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fi-FI" dirty="0"/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i-FI" dirty="0" smtClean="0"/>
              <a:t>http://farm9.staticflickr.com/8405/8612243595_5461abde09_b.jpg</a:t>
            </a:r>
          </a:p>
        </p:txBody>
      </p:sp>
      <p:pic>
        <p:nvPicPr>
          <p:cNvPr id="21507" name="Picture 4" descr="8612243595_5461abde09_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0350"/>
            <a:ext cx="9140825" cy="631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6823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428625"/>
            <a:ext cx="7472363" cy="2635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sz="3600" dirty="0" smtClean="0">
              <a:latin typeface="Book Antiqua" pitchFamily="18" charset="0"/>
            </a:endParaRPr>
          </a:p>
        </p:txBody>
      </p:sp>
      <p:pic>
        <p:nvPicPr>
          <p:cNvPr id="20482" name="Picture 2" descr="C:\Users\Daya\Pictures\Teaching material\29-BRICS5-Indiaink-blog48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476250"/>
            <a:ext cx="9112250" cy="6048375"/>
          </a:xfrm>
        </p:spPr>
      </p:pic>
    </p:spTree>
    <p:extLst>
      <p:ext uri="{BB962C8B-B14F-4D97-AF65-F5344CB8AC3E}">
        <p14:creationId xmlns:p14="http://schemas.microsoft.com/office/powerpoint/2010/main" val="299909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395288" y="188913"/>
            <a:ext cx="8229600" cy="1368425"/>
          </a:xfrm>
        </p:spPr>
        <p:txBody>
          <a:bodyPr/>
          <a:lstStyle/>
          <a:p>
            <a:pPr eaLnBrk="1" hangingPunct="1"/>
            <a:r>
              <a:rPr lang="fi-FI" b="1" dirty="0" smtClean="0"/>
              <a:t>BRICS Summits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44675"/>
            <a:ext cx="9144000" cy="501332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3600" dirty="0">
                <a:cs typeface="Arial" charset="0"/>
              </a:rPr>
              <a:t>	</a:t>
            </a:r>
            <a:r>
              <a:rPr lang="en-US" sz="3600" dirty="0" smtClean="0">
                <a:cs typeface="Arial" charset="0"/>
              </a:rPr>
              <a:t>	</a:t>
            </a:r>
            <a:r>
              <a:rPr lang="fi-FI" sz="3600" b="1" dirty="0"/>
              <a:t>5. Durban (South Africa) 2013			</a:t>
            </a:r>
            <a:r>
              <a:rPr lang="en-US" sz="3600" b="1" dirty="0">
                <a:cs typeface="Arial" charset="0"/>
                <a:hlinkClick r:id="rId2"/>
              </a:rPr>
              <a:t>http://www.brics5.co.za/</a:t>
            </a:r>
            <a:endParaRPr lang="fi-FI" sz="3600" b="1" dirty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3600" dirty="0" smtClean="0">
                <a:cs typeface="Arial" charset="0"/>
              </a:rPr>
              <a:t>		</a:t>
            </a:r>
            <a:r>
              <a:rPr lang="fi-FI" sz="3600" b="1" dirty="0"/>
              <a:t>4. Delhi (India) 2012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3600" dirty="0" smtClean="0">
                <a:cs typeface="Arial" charset="0"/>
              </a:rPr>
              <a:t>	</a:t>
            </a:r>
            <a:r>
              <a:rPr lang="fi-FI" sz="3600" b="1" dirty="0"/>
              <a:t>	3. Sanya (China) 2011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3600" dirty="0" smtClean="0">
                <a:cs typeface="Arial" charset="0"/>
              </a:rPr>
              <a:t>		</a:t>
            </a:r>
            <a:r>
              <a:rPr lang="en-US" sz="3600" b="1" dirty="0">
                <a:cs typeface="Arial" charset="0"/>
              </a:rPr>
              <a:t>2. Brasilia (Brazil) </a:t>
            </a:r>
            <a:r>
              <a:rPr lang="en-US" sz="3600" b="1" dirty="0" smtClean="0">
                <a:cs typeface="Arial" charset="0"/>
              </a:rPr>
              <a:t>2010	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3600" b="1" dirty="0">
                <a:cs typeface="Arial" charset="0"/>
              </a:rPr>
              <a:t>	</a:t>
            </a:r>
            <a:r>
              <a:rPr lang="en-US" sz="3600" b="1" dirty="0" smtClean="0">
                <a:cs typeface="Arial" charset="0"/>
              </a:rPr>
              <a:t>	1. Yekaterinburg (Russia) 2009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3600" b="1" dirty="0">
                <a:cs typeface="Arial" charset="0"/>
              </a:rPr>
              <a:t>	</a:t>
            </a:r>
            <a:r>
              <a:rPr lang="en-US" sz="3600" b="1" dirty="0" smtClean="0">
                <a:cs typeface="Arial" charset="0"/>
              </a:rPr>
              <a:t>	</a:t>
            </a:r>
            <a:r>
              <a:rPr lang="fi-FI" sz="3600" b="1" dirty="0" smtClean="0"/>
              <a:t>	</a:t>
            </a:r>
            <a:r>
              <a:rPr lang="fi-FI" sz="3600" b="1" dirty="0"/>
              <a:t>	</a:t>
            </a:r>
            <a:r>
              <a:rPr lang="fi-FI" sz="3600" b="1" dirty="0" smtClean="0"/>
              <a:t>	</a:t>
            </a:r>
            <a:r>
              <a:rPr lang="fi-FI" sz="3600" b="1" dirty="0"/>
              <a:t>	</a:t>
            </a:r>
            <a:r>
              <a:rPr lang="fi-FI" sz="3600" b="1" dirty="0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172971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Rectang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 smtClean="0"/>
          </a:p>
        </p:txBody>
      </p:sp>
      <p:graphicFrame>
        <p:nvGraphicFramePr>
          <p:cNvPr id="23556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0" y="-1588"/>
          <a:ext cx="9144000" cy="685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80" name="Acrobat Document" r:id="rId3" imgW="6858000" imgH="5143500" progId="AcroExch.Document.7">
                  <p:embed/>
                </p:oleObj>
              </mc:Choice>
              <mc:Fallback>
                <p:oleObj name="Acrobat Document" r:id="rId3" imgW="6858000" imgH="5143500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588"/>
                        <a:ext cx="9144000" cy="6859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5273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 smtClean="0"/>
          </a:p>
        </p:txBody>
      </p:sp>
      <p:graphicFrame>
        <p:nvGraphicFramePr>
          <p:cNvPr id="25604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0" y="-1588"/>
          <a:ext cx="9144000" cy="685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04" name="Acrobat Document" r:id="rId3" imgW="6858000" imgH="5143500" progId="AcroExch.Document.7">
                  <p:embed/>
                </p:oleObj>
              </mc:Choice>
              <mc:Fallback>
                <p:oleObj name="Acrobat Document" r:id="rId3" imgW="6858000" imgH="5143500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588"/>
                        <a:ext cx="9144000" cy="6859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6037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C:\Users\Daya\Pictures\Teaching material\top202011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6625" b="52155"/>
          <a:stretch>
            <a:fillRect/>
          </a:stretch>
        </p:blipFill>
        <p:spPr>
          <a:xfrm>
            <a:off x="714375" y="1428750"/>
            <a:ext cx="7646988" cy="4643438"/>
          </a:xfrm>
        </p:spPr>
      </p:pic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>
                <a:latin typeface="Book Antiqua" pitchFamily="18" charset="0"/>
              </a:rPr>
              <a:t>Top ten Internet users, in millions</a:t>
            </a:r>
          </a:p>
        </p:txBody>
      </p:sp>
    </p:spTree>
    <p:extLst>
      <p:ext uri="{BB962C8B-B14F-4D97-AF65-F5344CB8AC3E}">
        <p14:creationId xmlns:p14="http://schemas.microsoft.com/office/powerpoint/2010/main" val="414292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1411</TotalTime>
  <Words>252</Words>
  <Application>Microsoft Office PowerPoint</Application>
  <PresentationFormat>On-screen Show (4:3)</PresentationFormat>
  <Paragraphs>55</Paragraphs>
  <Slides>20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Acrobat Document</vt:lpstr>
      <vt:lpstr>  Kaarle Nordenstreng: How BRICS pushes to change  the conventional paradigms  in communication studies  </vt:lpstr>
      <vt:lpstr>Media Systems in Flux:                                                  The Challenge of the BRICS Countries </vt:lpstr>
      <vt:lpstr>PowerPoint Presentation</vt:lpstr>
      <vt:lpstr>PowerPoint Presentation</vt:lpstr>
      <vt:lpstr>PowerPoint Presentation</vt:lpstr>
      <vt:lpstr>BRICS Summits</vt:lpstr>
      <vt:lpstr>PowerPoint Presentation</vt:lpstr>
      <vt:lpstr>PowerPoint Presentation</vt:lpstr>
      <vt:lpstr>Top ten Internet users, in millions</vt:lpstr>
      <vt:lpstr>Intellectual history of the field  Stages from 1950 to 2010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Current scholarship</vt:lpstr>
      <vt:lpstr>Power configurations behind the intellectual history</vt:lpstr>
      <vt:lpstr>Personal stories within the intellectual history</vt:lpstr>
      <vt:lpstr>The push of BRICS</vt:lpstr>
      <vt:lpstr>Thank you!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BRICS and Beyond</dc:title>
  <dc:creator>Kalle</dc:creator>
  <cp:lastModifiedBy>Kalle</cp:lastModifiedBy>
  <cp:revision>67</cp:revision>
  <dcterms:created xsi:type="dcterms:W3CDTF">2012-11-14T19:21:24Z</dcterms:created>
  <dcterms:modified xsi:type="dcterms:W3CDTF">2013-06-17T13:58:47Z</dcterms:modified>
</cp:coreProperties>
</file>