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9" r:id="rId2"/>
    <p:sldId id="300" r:id="rId3"/>
    <p:sldId id="296" r:id="rId4"/>
    <p:sldId id="285" r:id="rId5"/>
    <p:sldId id="291" r:id="rId6"/>
    <p:sldId id="295" r:id="rId7"/>
    <p:sldId id="299" r:id="rId8"/>
    <p:sldId id="288" r:id="rId9"/>
    <p:sldId id="298" r:id="rId10"/>
    <p:sldId id="294" r:id="rId11"/>
    <p:sldId id="286" r:id="rId12"/>
  </p:sldIdLst>
  <p:sldSz cx="10693400" cy="7561263"/>
  <p:notesSz cx="9866313" cy="673576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orient="horz" pos="976">
          <p15:clr>
            <a:srgbClr val="A4A3A4"/>
          </p15:clr>
        </p15:guide>
        <p15:guide id="5" orient="horz" pos="677">
          <p15:clr>
            <a:srgbClr val="A4A3A4"/>
          </p15:clr>
        </p15:guide>
        <p15:guide id="6" pos="6611">
          <p15:clr>
            <a:srgbClr val="A4A3A4"/>
          </p15:clr>
        </p15:guide>
        <p15:guide id="7" pos="115">
          <p15:clr>
            <a:srgbClr val="A4A3A4"/>
          </p15:clr>
        </p15:guide>
        <p15:guide id="8" pos="3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89" autoAdjust="0"/>
    <p:restoredTop sz="95501" autoAdjust="0"/>
  </p:normalViewPr>
  <p:slideViewPr>
    <p:cSldViewPr snapToGrid="0" snapToObjects="1">
      <p:cViewPr varScale="1">
        <p:scale>
          <a:sx n="72" d="100"/>
          <a:sy n="72" d="100"/>
        </p:scale>
        <p:origin x="738" y="60"/>
      </p:cViewPr>
      <p:guideLst>
        <p:guide orient="horz" pos="112"/>
        <p:guide orient="horz" pos="336"/>
        <p:guide orient="horz" pos="816"/>
        <p:guide orient="horz" pos="976"/>
        <p:guide orient="horz" pos="677"/>
        <p:guide pos="6611"/>
        <p:guide pos="115"/>
        <p:guide pos="3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7400" cy="33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914" y="0"/>
            <a:ext cx="4277400" cy="33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9277"/>
            <a:ext cx="4277400" cy="33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914" y="6399277"/>
            <a:ext cx="4277400" cy="33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1D97DCC-4396-4380-9402-61B302E2CD5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402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E7510-C45D-4E3B-80DE-37B3F4D6CAFA}" type="datetimeFigureOut">
              <a:rPr lang="fi-FI" smtClean="0"/>
              <a:t>14.12.2018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325813" y="841375"/>
            <a:ext cx="3216275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1C759-3AB5-44B4-8E40-C91DFA3EE5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83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1C759-3AB5-44B4-8E40-C91DFA3EE50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25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1C759-3AB5-44B4-8E40-C91DFA3EE50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5041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1C759-3AB5-44B4-8E40-C91DFA3EE50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03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1C759-3AB5-44B4-8E40-C91DFA3EE50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9254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1C759-3AB5-44B4-8E40-C91DFA3EE50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157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1C759-3AB5-44B4-8E40-C91DFA3EE50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59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1C759-3AB5-44B4-8E40-C91DFA3EE50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887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1C759-3AB5-44B4-8E40-C91DFA3EE50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8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1C759-3AB5-44B4-8E40-C91DFA3EE50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289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Rectangle 15"/>
          <p:cNvSpPr>
            <a:spLocks noChangeArrowheads="1"/>
          </p:cNvSpPr>
          <p:nvPr userDrawn="1"/>
        </p:nvSpPr>
        <p:spPr bwMode="auto">
          <a:xfrm>
            <a:off x="179388" y="1549400"/>
            <a:ext cx="10328275" cy="5106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7678" name="Rectangle 30"/>
          <p:cNvSpPr>
            <a:spLocks noChangeArrowheads="1"/>
          </p:cNvSpPr>
          <p:nvPr userDrawn="1"/>
        </p:nvSpPr>
        <p:spPr bwMode="auto">
          <a:xfrm>
            <a:off x="179388" y="6837363"/>
            <a:ext cx="10328275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27680" name="Text Box 32"/>
          <p:cNvSpPr txBox="1">
            <a:spLocks noChangeArrowheads="1"/>
          </p:cNvSpPr>
          <p:nvPr userDrawn="1"/>
        </p:nvSpPr>
        <p:spPr bwMode="auto">
          <a:xfrm>
            <a:off x="666750" y="6932613"/>
            <a:ext cx="5025599" cy="35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73" tIns="52035" rIns="104073" bIns="52035">
            <a:spAutoFit/>
          </a:bodyPr>
          <a:lstStyle/>
          <a:p>
            <a:pPr defTabSz="1041400"/>
            <a:r>
              <a:rPr lang="fi-FI" sz="1600" dirty="0">
                <a:solidFill>
                  <a:schemeClr val="bg1"/>
                </a:solidFill>
                <a:latin typeface="Verdana" pitchFamily="34" charset="0"/>
              </a:rPr>
              <a:t>KAIKILLE</a:t>
            </a:r>
            <a:r>
              <a:rPr lang="fi-FI" sz="1600" baseline="0" dirty="0">
                <a:solidFill>
                  <a:schemeClr val="bg1"/>
                </a:solidFill>
                <a:latin typeface="Verdana" pitchFamily="34" charset="0"/>
              </a:rPr>
              <a:t> ASIOILLE VOI TEHDÄ JOTAKIN</a:t>
            </a:r>
            <a:r>
              <a:rPr lang="fi-FI" sz="1600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27688" name="Picture 40" descr="NuortenTurvatalo, vär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0" y="563563"/>
            <a:ext cx="1738313" cy="730250"/>
          </a:xfrm>
          <a:prstGeom prst="rect">
            <a:avLst/>
          </a:prstGeom>
          <a:noFill/>
        </p:spPr>
      </p:pic>
      <p:sp>
        <p:nvSpPr>
          <p:cNvPr id="27689" name="Text Box 41"/>
          <p:cNvSpPr txBox="1">
            <a:spLocks noChangeArrowheads="1"/>
          </p:cNvSpPr>
          <p:nvPr userDrawn="1"/>
        </p:nvSpPr>
        <p:spPr bwMode="auto">
          <a:xfrm>
            <a:off x="4202113" y="10237788"/>
            <a:ext cx="30400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866" tIns="47933" rIns="95866" bIns="47933">
            <a:spAutoFit/>
          </a:bodyPr>
          <a:lstStyle/>
          <a:p>
            <a:pPr algn="r" defTabSz="958850"/>
            <a:r>
              <a:rPr lang="fi-FI" sz="1100" b="0">
                <a:solidFill>
                  <a:schemeClr val="bg1"/>
                </a:solidFill>
                <a:latin typeface="Verdana" pitchFamily="34" charset="0"/>
              </a:rPr>
              <a:t>Lisämääre, esim piirin/osaston nimi, </a:t>
            </a:r>
            <a:fld id="{D029CC98-308D-4546-96E4-007C87625AD3}" type="slidenum">
              <a:rPr lang="fi-FI" sz="1100" b="0">
                <a:solidFill>
                  <a:schemeClr val="bg1"/>
                </a:solidFill>
                <a:latin typeface="Verdana" pitchFamily="34" charset="0"/>
              </a:rPr>
              <a:pPr algn="r" defTabSz="958850"/>
              <a:t>‹#›</a:t>
            </a:fld>
            <a:endParaRPr lang="fi-FI" sz="1100" b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90" name="Text Box 42"/>
          <p:cNvSpPr txBox="1">
            <a:spLocks noChangeArrowheads="1"/>
          </p:cNvSpPr>
          <p:nvPr userDrawn="1"/>
        </p:nvSpPr>
        <p:spPr bwMode="auto">
          <a:xfrm>
            <a:off x="4418013" y="10453688"/>
            <a:ext cx="30400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866" tIns="47933" rIns="95866" bIns="47933">
            <a:spAutoFit/>
          </a:bodyPr>
          <a:lstStyle/>
          <a:p>
            <a:pPr algn="r" defTabSz="958850"/>
            <a:r>
              <a:rPr lang="fi-FI" sz="1100" b="0">
                <a:solidFill>
                  <a:schemeClr val="bg1"/>
                </a:solidFill>
                <a:latin typeface="Verdana" pitchFamily="34" charset="0"/>
              </a:rPr>
              <a:t>Lisämääre, esim piirin/osaston nimi, </a:t>
            </a:r>
            <a:fld id="{C0449809-EA3B-4496-9244-51B9143A8840}" type="slidenum">
              <a:rPr lang="fi-FI" sz="1100" b="0">
                <a:solidFill>
                  <a:schemeClr val="bg1"/>
                </a:solidFill>
                <a:latin typeface="Verdana" pitchFamily="34" charset="0"/>
              </a:rPr>
              <a:pPr algn="r" defTabSz="958850"/>
              <a:t>‹#›</a:t>
            </a:fld>
            <a:endParaRPr lang="fi-FI" sz="1100" b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91" name="Text Box 43"/>
          <p:cNvSpPr txBox="1">
            <a:spLocks noChangeArrowheads="1"/>
          </p:cNvSpPr>
          <p:nvPr userDrawn="1"/>
        </p:nvSpPr>
        <p:spPr bwMode="auto">
          <a:xfrm>
            <a:off x="7480300" y="6985000"/>
            <a:ext cx="278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8850">
              <a:spcBef>
                <a:spcPct val="50000"/>
              </a:spcBef>
            </a:pPr>
            <a:r>
              <a:rPr lang="fi-FI" sz="1000" b="0" dirty="0">
                <a:solidFill>
                  <a:schemeClr val="bg1"/>
                </a:solidFill>
                <a:latin typeface="Verdana" pitchFamily="34" charset="0"/>
              </a:rPr>
              <a:t>Nuorten</a:t>
            </a:r>
            <a:r>
              <a:rPr lang="fi-FI" sz="1000" b="0" baseline="0" dirty="0">
                <a:solidFill>
                  <a:schemeClr val="bg1"/>
                </a:solidFill>
                <a:latin typeface="Verdana" pitchFamily="34" charset="0"/>
              </a:rPr>
              <a:t> turvatalo</a:t>
            </a:r>
            <a:endParaRPr lang="sv-FI" sz="1000" b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92425" y="7075488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70813" y="230188"/>
            <a:ext cx="2419350" cy="64262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9588" y="230188"/>
            <a:ext cx="7108825" cy="6426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09588" y="1906588"/>
            <a:ext cx="4764087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6075" y="1906588"/>
            <a:ext cx="4764088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79388" y="6837363"/>
            <a:ext cx="10328275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230188"/>
            <a:ext cx="7705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1906588"/>
            <a:ext cx="968057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73" tIns="52035" rIns="104073" bIns="52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666750" y="6819900"/>
            <a:ext cx="5035217" cy="48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073" tIns="52035" rIns="104073" bIns="52035">
            <a:spAutoFit/>
          </a:bodyPr>
          <a:lstStyle/>
          <a:p>
            <a:pPr defTabSz="1041400"/>
            <a:r>
              <a:rPr lang="fi-FI" sz="1600" dirty="0">
                <a:solidFill>
                  <a:schemeClr val="bg1"/>
                </a:solidFill>
                <a:latin typeface="Verdana" pitchFamily="34" charset="0"/>
              </a:rPr>
              <a:t>KAIKILLE ASIOILLE VOI TEHDÄ JOTAKIN</a:t>
            </a:r>
            <a:r>
              <a:rPr lang="fi-FI" dirty="0"/>
              <a:t> </a:t>
            </a:r>
            <a:endParaRPr lang="fi-FI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58" name="Picture 34" descr="NuortenTurvatalo, vär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80438" y="565150"/>
            <a:ext cx="1738312" cy="730250"/>
          </a:xfrm>
          <a:prstGeom prst="rect">
            <a:avLst/>
          </a:prstGeom>
          <a:noFill/>
        </p:spPr>
      </p:pic>
      <p:sp>
        <p:nvSpPr>
          <p:cNvPr id="1059" name="Text Box 35"/>
          <p:cNvSpPr txBox="1">
            <a:spLocks noChangeArrowheads="1"/>
          </p:cNvSpPr>
          <p:nvPr userDrawn="1"/>
        </p:nvSpPr>
        <p:spPr bwMode="auto">
          <a:xfrm>
            <a:off x="7493000" y="6977063"/>
            <a:ext cx="2913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58850">
              <a:spcBef>
                <a:spcPct val="50000"/>
              </a:spcBef>
            </a:pPr>
            <a:r>
              <a:rPr lang="fi-FI" sz="1000" b="0" dirty="0">
                <a:solidFill>
                  <a:schemeClr val="bg1"/>
                </a:solidFill>
                <a:latin typeface="Verdana" pitchFamily="34" charset="0"/>
              </a:rPr>
              <a:t>Nuorten</a:t>
            </a:r>
            <a:r>
              <a:rPr lang="fi-FI" sz="1000" b="0" baseline="0" dirty="0">
                <a:solidFill>
                  <a:schemeClr val="bg1"/>
                </a:solidFill>
                <a:latin typeface="Verdana" pitchFamily="34" charset="0"/>
              </a:rPr>
              <a:t> turvatalo</a:t>
            </a:r>
            <a:endParaRPr lang="sv-FI" sz="1000" dirty="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defTabSz="10414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88938" indent="-388938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8613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2pPr>
      <a:lvl3pPr marL="13017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3pPr>
      <a:lvl4pPr marL="1820863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600">
          <a:solidFill>
            <a:schemeClr val="tx1"/>
          </a:solidFill>
          <a:latin typeface="+mn-lt"/>
        </a:defRPr>
      </a:lvl4pPr>
      <a:lvl5pPr marL="23431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200">
          <a:solidFill>
            <a:schemeClr val="tx1"/>
          </a:solidFill>
          <a:latin typeface="+mn-lt"/>
        </a:defRPr>
      </a:lvl5pPr>
      <a:lvl6pPr marL="28003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200">
          <a:solidFill>
            <a:schemeClr val="tx1"/>
          </a:solidFill>
          <a:latin typeface="+mn-lt"/>
        </a:defRPr>
      </a:lvl6pPr>
      <a:lvl7pPr marL="32575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200">
          <a:solidFill>
            <a:schemeClr val="tx1"/>
          </a:solidFill>
          <a:latin typeface="+mn-lt"/>
        </a:defRPr>
      </a:lvl7pPr>
      <a:lvl8pPr marL="37147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200">
          <a:solidFill>
            <a:schemeClr val="tx1"/>
          </a:solidFill>
          <a:latin typeface="+mn-lt"/>
        </a:defRPr>
      </a:lvl8pPr>
      <a:lvl9pPr marL="4171950" indent="-260350" algn="l" defTabSz="1041400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eena.suurpaa@redcross.f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twitter.com/turvatalo" TargetMode="External"/><Relationship Id="rId4" Type="http://schemas.openxmlformats.org/officeDocument/2006/relationships/hyperlink" Target="http://www.facebook.com/turvatal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br>
              <a:rPr lang="fi-FI" b="1" dirty="0">
                <a:solidFill>
                  <a:schemeClr val="bg1"/>
                </a:solidFill>
              </a:rPr>
            </a:br>
            <a:br>
              <a:rPr lang="fi-FI" b="1" dirty="0">
                <a:solidFill>
                  <a:schemeClr val="bg1"/>
                </a:solidFill>
              </a:rPr>
            </a:br>
            <a:br>
              <a:rPr lang="fi-FI" b="1" dirty="0">
                <a:solidFill>
                  <a:schemeClr val="bg1"/>
                </a:solidFill>
              </a:rPr>
            </a:br>
            <a:br>
              <a:rPr lang="fi-FI" b="1" dirty="0">
                <a:solidFill>
                  <a:schemeClr val="bg1"/>
                </a:solidFill>
              </a:rPr>
            </a:br>
            <a:br>
              <a:rPr lang="fi-FI" b="1" dirty="0">
                <a:solidFill>
                  <a:schemeClr val="bg1"/>
                </a:solidFill>
              </a:rPr>
            </a:b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 err="1">
                <a:solidFill>
                  <a:schemeClr val="bg1"/>
                </a:solidFill>
              </a:rPr>
              <a:t>tt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9020" y="2126254"/>
            <a:ext cx="4615701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accent2"/>
              </a:solidFill>
              <a:latin typeface="+mn-lt"/>
            </a:endParaRPr>
          </a:p>
          <a:p>
            <a:r>
              <a:rPr lang="fi-FI" dirty="0">
                <a:solidFill>
                  <a:schemeClr val="accent3"/>
                </a:solidFill>
                <a:latin typeface="+mn-lt"/>
              </a:rPr>
              <a:t>Eriarvoistuva osallistuminen </a:t>
            </a:r>
          </a:p>
          <a:p>
            <a:r>
              <a:rPr lang="fi-FI" sz="1600" dirty="0">
                <a:solidFill>
                  <a:schemeClr val="accent3"/>
                </a:solidFill>
                <a:latin typeface="+mn-lt"/>
              </a:rPr>
              <a:t>- tutkimuksen ja nuorten parissa tehtävän työn näkökulmia</a:t>
            </a:r>
            <a:endParaRPr lang="en-US" sz="1600" dirty="0">
              <a:solidFill>
                <a:schemeClr val="accent3"/>
              </a:solidFill>
              <a:latin typeface="+mn-lt"/>
            </a:endParaRPr>
          </a:p>
          <a:p>
            <a:endParaRPr lang="en-US" sz="1600" dirty="0">
              <a:solidFill>
                <a:schemeClr val="accent3"/>
              </a:solidFill>
              <a:latin typeface="+mj-lt"/>
            </a:endParaRPr>
          </a:p>
          <a:p>
            <a:endParaRPr lang="fi-FI" sz="1600" b="0" dirty="0">
              <a:solidFill>
                <a:schemeClr val="accent3"/>
              </a:solidFill>
              <a:latin typeface="+mj-lt"/>
            </a:endParaRPr>
          </a:p>
          <a:p>
            <a:r>
              <a:rPr lang="fi-FI" sz="1600" b="0" dirty="0">
                <a:solidFill>
                  <a:schemeClr val="accent3"/>
                </a:solidFill>
                <a:latin typeface="+mj-lt"/>
              </a:rPr>
              <a:t>Suomi 3.0 – Kaikki nuoret kestävää hyvinvointia rakentamassa </a:t>
            </a:r>
            <a:r>
              <a:rPr lang="en-US" sz="1600" b="0" dirty="0">
                <a:solidFill>
                  <a:schemeClr val="accent3"/>
                </a:solidFill>
              </a:rPr>
              <a:t>22.11.2018</a:t>
            </a:r>
          </a:p>
          <a:p>
            <a:endParaRPr lang="fi-FI" sz="1600" b="0" dirty="0">
              <a:solidFill>
                <a:schemeClr val="accent3"/>
              </a:solidFill>
              <a:latin typeface="+mj-lt"/>
            </a:endParaRPr>
          </a:p>
          <a:p>
            <a:endParaRPr lang="en-US" sz="1600" b="0" dirty="0">
              <a:solidFill>
                <a:schemeClr val="accent3"/>
              </a:solidFill>
              <a:latin typeface="+mj-lt"/>
            </a:endParaRPr>
          </a:p>
          <a:p>
            <a:r>
              <a:rPr lang="en-US" sz="1600" b="0" dirty="0">
                <a:solidFill>
                  <a:schemeClr val="accent3"/>
                </a:solidFill>
                <a:latin typeface="+mj-lt"/>
              </a:rPr>
              <a:t>Leena Suurpää </a:t>
            </a:r>
          </a:p>
          <a:p>
            <a:endParaRPr lang="en-US" sz="1800" dirty="0">
              <a:solidFill>
                <a:schemeClr val="accent3"/>
              </a:solidFill>
              <a:latin typeface="+mj-lt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+mj-lt"/>
              </a:rPr>
              <a:t>			   </a:t>
            </a:r>
          </a:p>
        </p:txBody>
      </p:sp>
      <p:pic>
        <p:nvPicPr>
          <p:cNvPr id="5" name="Picture 3" descr="C:\Users\leena.suurpaa\Pictures\17062011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9" y="1758229"/>
            <a:ext cx="5760338" cy="388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10095"/>
      </p:ext>
    </p:extLst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40" y="0"/>
            <a:ext cx="7006727" cy="1480502"/>
          </a:xfrm>
        </p:spPr>
        <p:txBody>
          <a:bodyPr/>
          <a:lstStyle/>
          <a:p>
            <a:r>
              <a:rPr lang="en-US" sz="2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IV SUOMI 4.0: POLYFONIAA, MONIAISTISUUTTA, EETTISESTI KESTÄVÄÄ DIALOGIA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875" y="1336113"/>
            <a:ext cx="7510702" cy="5023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fi-FI" sz="1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fi-FI" sz="2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i-FI" sz="2000" dirty="0">
                <a:latin typeface="Calibri" panose="020F0502020204030204" pitchFamily="34" charset="0"/>
              </a:rPr>
              <a:t>Moniaistisen demokratian mahdollisuudet</a:t>
            </a:r>
          </a:p>
          <a:p>
            <a:pPr>
              <a:buFont typeface="Wingdings" panose="05000000000000000000" pitchFamily="2" charset="2"/>
              <a:buChar char="v"/>
            </a:pPr>
            <a:endParaRPr lang="fi-FI" sz="2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i-FI" sz="2000" dirty="0">
                <a:latin typeface="Calibri" panose="020F0502020204030204" pitchFamily="34" charset="0"/>
              </a:rPr>
              <a:t>Nuorisokulttuurinen luku- ja kuuntelemisen taito</a:t>
            </a:r>
          </a:p>
          <a:p>
            <a:pPr>
              <a:buFont typeface="Wingdings" panose="05000000000000000000" pitchFamily="2" charset="2"/>
              <a:buChar char="v"/>
            </a:pPr>
            <a:endParaRPr lang="fi-FI" sz="2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i-FI" sz="2000" dirty="0">
                <a:latin typeface="Calibri" panose="020F0502020204030204" pitchFamily="34" charset="0"/>
              </a:rPr>
              <a:t>Eettinen kestävyys nuorten osallistumisen perustana</a:t>
            </a:r>
          </a:p>
          <a:p>
            <a:pPr>
              <a:buFont typeface="Wingdings" panose="05000000000000000000" pitchFamily="2" charset="2"/>
              <a:buChar char="v"/>
            </a:pPr>
            <a:endParaRPr lang="fi-FI" sz="2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fi-FI" sz="2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fi-FI" sz="2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fi-FI" sz="1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fi-FI" sz="1600" dirty="0">
              <a:latin typeface="Calibri" panose="020F0502020204030204" pitchFamily="34" charset="0"/>
            </a:endParaRPr>
          </a:p>
          <a:p>
            <a:pPr marL="519112" lvl="1" indent="0">
              <a:buNone/>
            </a:pPr>
            <a:r>
              <a:rPr lang="en-US" sz="1600" dirty="0"/>
              <a:t> 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5" name="Kuva 4" descr="C:\Users\suurple\AppData\Local\Microsoft\Windows\Temporary Internet Files\Content.Word\WP_20170814_18_31_01_P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69753" y="2429597"/>
            <a:ext cx="4709958" cy="3150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490834"/>
      </p:ext>
    </p:extLst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58958"/>
            <a:ext cx="6388767" cy="5355948"/>
          </a:xfrm>
        </p:spPr>
        <p:txBody>
          <a:bodyPr/>
          <a:lstStyle/>
          <a:p>
            <a:endParaRPr lang="fi-FI" sz="1400" i="1" dirty="0"/>
          </a:p>
          <a:p>
            <a:endParaRPr lang="fi-FI" i="1" dirty="0"/>
          </a:p>
          <a:p>
            <a:pPr marL="0" indent="0" algn="ctr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Kiitos</a:t>
            </a:r>
            <a:endParaRPr lang="fi-FI" b="1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0" indent="0" algn="ctr">
              <a:buNone/>
            </a:pPr>
            <a:endParaRPr lang="fi-FI" sz="1400" dirty="0">
              <a:solidFill>
                <a:schemeClr val="accent2">
                  <a:lumMod val="40000"/>
                  <a:lumOff val="60000"/>
                </a:schemeClr>
              </a:solidFill>
              <a:hlinkClick r:id="rId3"/>
            </a:endParaRPr>
          </a:p>
          <a:p>
            <a:pPr marL="0" indent="0" algn="ctr">
              <a:buNone/>
            </a:pPr>
            <a:r>
              <a:rPr lang="fi-FI" sz="14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leena.suurpaa@redcross.fi</a:t>
            </a:r>
            <a:endParaRPr lang="fi-FI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fi-FI" sz="1400" dirty="0">
              <a:solidFill>
                <a:schemeClr val="accent2">
                  <a:lumMod val="40000"/>
                  <a:lumOff val="60000"/>
                </a:schemeClr>
              </a:solidFill>
              <a:hlinkClick r:id="rId4"/>
            </a:endParaRPr>
          </a:p>
          <a:p>
            <a:pPr marL="0" indent="0" algn="ctr">
              <a:buNone/>
            </a:pPr>
            <a:r>
              <a:rPr lang="fi-FI" sz="14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4"/>
              </a:rPr>
              <a:t>www.facebook.com/turvatalo</a:t>
            </a:r>
            <a:endParaRPr lang="fi-FI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fi-FI" sz="14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5"/>
              </a:rPr>
              <a:t>https://twitter.com/turvatalo</a:t>
            </a:r>
            <a:endParaRPr lang="fi-FI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fi-FI" sz="2000" i="1" dirty="0"/>
              <a:t>		</a:t>
            </a:r>
          </a:p>
          <a:p>
            <a:pPr marL="0" indent="0">
              <a:buNone/>
            </a:pPr>
            <a:endParaRPr lang="fi-FI" sz="2000" i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DABF58-FF43-4555-B95B-E403C22D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”Anna tilaa”</a:t>
            </a:r>
            <a:b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Kuva 3">
            <a:extLst>
              <a:ext uri="{FF2B5EF4-FFF2-40B4-BE49-F238E27FC236}">
                <a16:creationId xmlns:a16="http://schemas.microsoft.com/office/drawing/2014/main" id="{5C58BDF4-385B-42F4-8081-DBDEEC2DAB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9" y="134354"/>
            <a:ext cx="4626923" cy="64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79145"/>
      </p:ext>
    </p:extLst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90" y="-1002535"/>
            <a:ext cx="8824511" cy="2283795"/>
          </a:xfrm>
        </p:spPr>
        <p:txBody>
          <a:bodyPr/>
          <a:lstStyle/>
          <a:p>
            <a:br>
              <a:rPr lang="en-US" b="1" dirty="0"/>
            </a:br>
            <a:b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TERVEISIÄ NUORTEN TURVATALOILTA SUOMI 3.0:LLE</a:t>
            </a:r>
            <a:b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4" y="1281261"/>
            <a:ext cx="10671877" cy="4128022"/>
          </a:xfrm>
        </p:spPr>
        <p:txBody>
          <a:bodyPr/>
          <a:lstStyle/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Itsemääräämisoikeus </a:t>
            </a:r>
          </a:p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Oikeus turvallisiin ja luottamuksellisiin ihmissuhteisiin</a:t>
            </a:r>
          </a:p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Oikeus vaikuttaa oman elämän suuntiin</a:t>
            </a:r>
          </a:p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Oikeus vaikuttaa siihen, mitä lähiympäristössä ja yhteiskunnassa tapahtuu </a:t>
            </a:r>
          </a:p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Oikeus inhimilliseen nuorista käytävään julkiseen keskusteluun leimojen ulkopuolella </a:t>
            </a:r>
          </a:p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Oikeus dialogiin sukupolven välillä ja sukupolvien kesken</a:t>
            </a:r>
          </a:p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Oikeus elää ja toimia yhteiskunnassa joka ottaa mukaan pikemminkin kuin hylkii</a:t>
            </a:r>
          </a:p>
          <a:p>
            <a:pPr lvl="0"/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Oikeus apuun ja tukeen </a:t>
            </a:r>
          </a:p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Oikeus paitsi tulla nähdyksi ja kuulluksi, </a:t>
            </a:r>
          </a:p>
          <a:p>
            <a:pPr marL="0" indent="0"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      myös jäädä rauhaan tarkkailevilta katseilta</a:t>
            </a:r>
          </a:p>
          <a:p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Oikeus kestävään tulevaisuuteen</a:t>
            </a:r>
          </a:p>
          <a:p>
            <a:pPr lvl="1"/>
            <a:endParaRPr lang="fi-FI" sz="1400" dirty="0"/>
          </a:p>
          <a:p>
            <a:pPr lvl="1"/>
            <a:endParaRPr lang="fi-FI" sz="1400" dirty="0"/>
          </a:p>
          <a:p>
            <a:pPr lvl="1"/>
            <a:endParaRPr lang="fi-FI" sz="1400" dirty="0"/>
          </a:p>
          <a:p>
            <a:pPr lvl="1"/>
            <a:endParaRPr lang="fi-FI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519112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7" name="Sisällön paikkamerkki 9">
            <a:extLst>
              <a:ext uri="{FF2B5EF4-FFF2-40B4-BE49-F238E27FC236}">
                <a16:creationId xmlns:a16="http://schemas.microsoft.com/office/drawing/2014/main" id="{15C85994-A3B5-4FCD-B227-51608B3C8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55" y="4001365"/>
            <a:ext cx="4888021" cy="275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1754181"/>
      </p:ext>
    </p:extLst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90" y="-1002535"/>
            <a:ext cx="8824511" cy="2283795"/>
          </a:xfrm>
        </p:spPr>
        <p:txBody>
          <a:bodyPr/>
          <a:lstStyle/>
          <a:p>
            <a:br>
              <a:rPr lang="en-US" b="1" dirty="0"/>
            </a:br>
            <a:b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SUOMI 3.0: OSALLISTUMISEN MUUTAMIA PARADOKSEJA</a:t>
            </a:r>
            <a:b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0313" y="1281260"/>
            <a:ext cx="7223088" cy="5375129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>
                <a:latin typeface="Calibri" panose="020F0502020204030204" pitchFamily="34" charset="0"/>
                <a:cs typeface="Calibri" panose="020F0502020204030204" pitchFamily="34" charset="0"/>
              </a:rPr>
              <a:t>Suuret ongelmat – pienet kertomukset</a:t>
            </a:r>
          </a:p>
          <a:p>
            <a:pPr marL="0" indent="0">
              <a:buNone/>
            </a:pPr>
            <a:endParaRPr lang="fi-FI" sz="1400" dirty="0"/>
          </a:p>
          <a:p>
            <a:pPr lvl="1"/>
            <a:r>
              <a:rPr lang="fi-FI" sz="1400" dirty="0"/>
              <a:t>Epävarmuus nuorten jaettuna kertomuksena: sosiaalinen liikkuvuus Suomessa kangistuu, maailman kriisit taskussa 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Luottamus omaan tulevaisuuteen vs. Suomen ja maailman tulevaisuuteen: vaikeudet kiinnittyä toiveikkaaseen tulevaisuudenkuvaan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Lyhentyvä tulevaisuuden perspektiivi ja nopeatempoisuuden paineet vs. maailman tila, joka vaatii pitkäjänteistä sitoutumista</a:t>
            </a:r>
          </a:p>
          <a:p>
            <a:pPr marL="519112" lvl="1" indent="0">
              <a:buNone/>
            </a:pPr>
            <a:endParaRPr lang="fi-FI" sz="1400" dirty="0"/>
          </a:p>
          <a:p>
            <a:pPr lvl="1"/>
            <a:r>
              <a:rPr lang="fi-FI" sz="1400" dirty="0"/>
              <a:t>Yhteiskunnalliset ongelmat kääntyvät yksilön kysymyksiksi: arjen valinnat ja teot, yksilövastuun eetos, henkilöityvä politiikka… </a:t>
            </a:r>
          </a:p>
          <a:p>
            <a:pPr marL="519112" lvl="1" indent="0">
              <a:buNone/>
            </a:pPr>
            <a:endParaRPr lang="fi-FI" sz="1400" dirty="0"/>
          </a:p>
          <a:p>
            <a:pPr lvl="1"/>
            <a:r>
              <a:rPr lang="fi-FI" sz="1400" dirty="0"/>
              <a:t>Itse pärjäämisen eetos, varhaisen itsenäistymisen ihanne vs. eriarvoiset lähtökohdat ja tulevaisuuden perspektiivit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Hierarkkinen äänen ymmärrys: kuulemisen rakenteet vs. kokemus oikeutetusta kansalaistoimijuudesta</a:t>
            </a:r>
          </a:p>
          <a:p>
            <a:pPr lvl="1"/>
            <a:endParaRPr lang="fi-FI" sz="1400" dirty="0"/>
          </a:p>
          <a:p>
            <a:pPr lvl="1"/>
            <a:endParaRPr lang="fi-FI" sz="1400" dirty="0"/>
          </a:p>
          <a:p>
            <a:pPr lvl="1"/>
            <a:endParaRPr lang="fi-FI" sz="1400" dirty="0"/>
          </a:p>
          <a:p>
            <a:pPr lvl="1"/>
            <a:endParaRPr lang="fi-FI" sz="1400" dirty="0"/>
          </a:p>
          <a:p>
            <a:pPr lvl="1"/>
            <a:endParaRPr lang="fi-FI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519112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Suorakulmio 3"/>
          <p:cNvSpPr/>
          <p:nvPr/>
        </p:nvSpPr>
        <p:spPr>
          <a:xfrm>
            <a:off x="4084343" y="3540912"/>
            <a:ext cx="457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24.10.</a:t>
            </a:r>
          </a:p>
        </p:txBody>
      </p:sp>
      <p:pic>
        <p:nvPicPr>
          <p:cNvPr id="6" name="Kuvan paikkamerkki 4" descr="C:\Users\suurple\AppData\Local\Microsoft\Windows\Temporary Internet Files\Content.Word\WP_20170930_16_32_00_Pro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 b="21597"/>
          <a:stretch>
            <a:fillRect/>
          </a:stretch>
        </p:blipFill>
        <p:spPr bwMode="auto">
          <a:xfrm>
            <a:off x="0" y="1281260"/>
            <a:ext cx="3327094" cy="42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100711"/>
      </p:ext>
    </p:extLst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90" y="-1002535"/>
            <a:ext cx="8824511" cy="2283795"/>
          </a:xfrm>
        </p:spPr>
        <p:txBody>
          <a:bodyPr/>
          <a:lstStyle/>
          <a:p>
            <a:br>
              <a:rPr lang="en-US" b="1" dirty="0"/>
            </a:br>
            <a:b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I GLOBAALI VASTUU</a:t>
            </a:r>
            <a:b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nuoret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ylirajaisina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toimijoina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773" y="1281260"/>
            <a:ext cx="7689774" cy="5604282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>
                <a:latin typeface="Calibri" panose="020F0502020204030204" pitchFamily="34" charset="0"/>
                <a:cs typeface="Calibri" panose="020F0502020204030204" pitchFamily="34" charset="0"/>
              </a:rPr>
              <a:t>Nuoret maapallon väestön enemmistö: joukkovoima</a:t>
            </a:r>
          </a:p>
          <a:p>
            <a:pPr lvl="1"/>
            <a:r>
              <a:rPr lang="fi-FI" sz="1400" dirty="0"/>
              <a:t>noin 90% nuorista asuu globaalissa etelässä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maailman 17 köyhimmässä maassa elää erityisen paljon alle 18-vuotiaita</a:t>
            </a:r>
          </a:p>
          <a:p>
            <a:pPr lvl="1"/>
            <a:endParaRPr lang="fi-FI" sz="1600" b="1" dirty="0"/>
          </a:p>
          <a:p>
            <a:pPr marL="0" lvl="0" indent="0">
              <a:buClr>
                <a:srgbClr val="FFCC00"/>
              </a:buClr>
              <a:buNone/>
            </a:pPr>
            <a:r>
              <a:rPr lang="fi-FI" sz="1800" b="1" dirty="0">
                <a:latin typeface="Calibri" panose="020F0502020204030204" pitchFamily="34" charset="0"/>
                <a:cs typeface="Calibri" panose="020F0502020204030204" pitchFamily="34" charset="0"/>
              </a:rPr>
              <a:t>Nuoret globaalin muuttoliikkeen vetureina : muuttoliike </a:t>
            </a:r>
            <a:r>
              <a:rPr lang="fi-FI" sz="1800" b="1">
                <a:latin typeface="Calibri" panose="020F0502020204030204" pitchFamily="34" charset="0"/>
                <a:cs typeface="Calibri" panose="020F0502020204030204" pitchFamily="34" charset="0"/>
              </a:rPr>
              <a:t>on nuorisoliikettä</a:t>
            </a:r>
            <a:endParaRPr lang="fi-FI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1400" dirty="0"/>
              <a:t>66 miljoonaa ihmistä muuttanut pois kotoa v. 2016 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22 miljoonaa pakolaista, joista noin 50% alle 18-vuotiaita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noin kolmannes turvapaikkaa Euroopasta hakeneista oli vuonna 2016 alle 18-vuotiaita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Suomeen vuonna 2015 tulleista turvapaikanhakijoista noin 80% oli nuorisolain mukaan nuoria (alle 29v)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Kielteisen turvapaikkapäätöksen saaneista paperittomista iso osa lienee nuoria (aikuisia) ympäri Eurooppaa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Nuoriso- ja kehityspolitiikan risteyksiin uutta osallistumisen viitekehystä</a:t>
            </a:r>
          </a:p>
          <a:p>
            <a:pPr marL="519112" lvl="1" indent="0">
              <a:buNone/>
            </a:pPr>
            <a:endParaRPr lang="fi-FI" sz="1400" dirty="0"/>
          </a:p>
          <a:p>
            <a:pPr lvl="1"/>
            <a:endParaRPr lang="fi-FI" sz="1400" dirty="0"/>
          </a:p>
          <a:p>
            <a:pPr lvl="1"/>
            <a:endParaRPr lang="fi-FI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519112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Suorakulmio 3"/>
          <p:cNvSpPr/>
          <p:nvPr/>
        </p:nvSpPr>
        <p:spPr>
          <a:xfrm>
            <a:off x="4084343" y="3540912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24.10.</a:t>
            </a:r>
          </a:p>
        </p:txBody>
      </p:sp>
      <p:pic>
        <p:nvPicPr>
          <p:cNvPr id="6" name="Kuvan paikkamerkki 4" descr="C:\Users\suurple\AppData\Local\Microsoft\Windows\Temporary Internet Files\Content.Word\WP_20170930_16_32_00_Pro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7" b="21597"/>
          <a:stretch>
            <a:fillRect/>
          </a:stretch>
        </p:blipFill>
        <p:spPr bwMode="auto">
          <a:xfrm>
            <a:off x="0" y="1361681"/>
            <a:ext cx="3128790" cy="440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54880"/>
      </p:ext>
    </p:extLst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40" y="-90341"/>
            <a:ext cx="10340860" cy="1371601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KAHTIAJAKAUTUNUT TOIMIJUUS: </a:t>
            </a:r>
            <a:b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nuoret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yhteiskunnan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jäseninä</a:t>
            </a:r>
            <a:endParaRPr lang="en-US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375" y="1281260"/>
            <a:ext cx="5873851" cy="4733950"/>
          </a:xfrm>
        </p:spPr>
        <p:txBody>
          <a:bodyPr/>
          <a:lstStyle/>
          <a:p>
            <a:pPr marL="0" indent="0">
              <a:buNone/>
            </a:pPr>
            <a:r>
              <a:rPr lang="fi-FI" sz="1600" b="1" dirty="0"/>
              <a:t>Ylinäkyvyys ja näkymättömyys kolhivat nuorten osallistumisen tunnetta</a:t>
            </a:r>
          </a:p>
          <a:p>
            <a:pPr marL="0" indent="0">
              <a:buNone/>
            </a:pPr>
            <a:endParaRPr lang="fi-FI" sz="1600" b="1" dirty="0"/>
          </a:p>
          <a:p>
            <a:pPr lvl="1"/>
            <a:r>
              <a:rPr lang="fi-FI" sz="1400" dirty="0"/>
              <a:t>Sensaatiomainen uutisointi ja vaiettu arki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Moraalinen paniikki: lööppitieto, leimat, pelon kulttuuri, ulkopuolelta luodut kategoriat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Leimat luovat todellisuutta ja identiteettiä</a:t>
            </a:r>
          </a:p>
          <a:p>
            <a:pPr marL="519112" lvl="1" indent="0">
              <a:buNone/>
            </a:pPr>
            <a:endParaRPr lang="fi-FI" sz="1400" dirty="0"/>
          </a:p>
          <a:p>
            <a:pPr lvl="1"/>
            <a:r>
              <a:rPr lang="fi-FI" sz="1400" dirty="0"/>
              <a:t>Nuoret toimenpiteiden kohteena 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Nuorten yhteenkuuluvuuden tunteet yhteiskuntaan laskussa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Kukaan ei ole vain uhri: jokaisen oikeus nuoruuteen, jokaisen oikeus joutilaisuuteen, jokaisen oikeus oman näköiseen elämän ja osallistumisen polkuun</a:t>
            </a:r>
          </a:p>
          <a:p>
            <a:pPr lvl="1"/>
            <a:endParaRPr lang="fi-FI" sz="1400" dirty="0"/>
          </a:p>
          <a:p>
            <a:pPr lvl="1"/>
            <a:r>
              <a:rPr lang="fi-FI" sz="1400" dirty="0"/>
              <a:t>Nuorten halu toimia paremman maailman eteen vs. normitettu osallistumisen kehys ja sopeutuvan kansalaisen ihanne</a:t>
            </a:r>
          </a:p>
          <a:p>
            <a:pPr lvl="1"/>
            <a:endParaRPr lang="fi-FI" sz="1400" dirty="0"/>
          </a:p>
          <a:p>
            <a:pPr lvl="1"/>
            <a:endParaRPr lang="fi-FI" sz="1400" dirty="0"/>
          </a:p>
          <a:p>
            <a:pPr marL="519112" lvl="1" indent="0">
              <a:buNone/>
            </a:pPr>
            <a:r>
              <a:rPr lang="fi-FI" sz="1400" dirty="0"/>
              <a:t> </a:t>
            </a:r>
          </a:p>
          <a:p>
            <a:pPr lvl="1"/>
            <a:endParaRPr lang="fi-FI" sz="1400" dirty="0"/>
          </a:p>
          <a:p>
            <a:pPr lvl="1"/>
            <a:endParaRPr lang="fi-FI" sz="1400" dirty="0"/>
          </a:p>
          <a:p>
            <a:pPr marL="519112" lvl="1" indent="0">
              <a:buNone/>
            </a:pPr>
            <a:endParaRPr lang="fi-FI" sz="1400" dirty="0"/>
          </a:p>
          <a:p>
            <a:pPr marL="519112" lvl="1" indent="0">
              <a:buNone/>
            </a:pPr>
            <a:endParaRPr lang="fi-FI" sz="1400" dirty="0"/>
          </a:p>
          <a:p>
            <a:pPr lvl="1"/>
            <a:endParaRPr lang="fi-FI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519112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Suorakulmio 3"/>
          <p:cNvSpPr/>
          <p:nvPr/>
        </p:nvSpPr>
        <p:spPr>
          <a:xfrm>
            <a:off x="4446453" y="3518228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24.10.</a:t>
            </a:r>
          </a:p>
        </p:txBody>
      </p:sp>
      <p:pic>
        <p:nvPicPr>
          <p:cNvPr id="6" name="Picture 3" descr="C:\Users\leena.suurpaa\Desktop\19092011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79" y="1281261"/>
            <a:ext cx="3555096" cy="461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4" descr="C:\Users\leena.suurpaa\Pictures\2014-05-31\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5721"/>
            <a:ext cx="4850296" cy="24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531790"/>
      </p:ext>
    </p:extLst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40" y="-90340"/>
            <a:ext cx="10274759" cy="1297786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KAHTIAJAKAUTUNUT TOIMIJUUS: </a:t>
            </a:r>
            <a:b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nuoret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yhteiskunnan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jäseninä</a:t>
            </a:r>
            <a:endParaRPr lang="en-US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802" y="1369588"/>
            <a:ext cx="6775374" cy="4822085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/>
              <a:t>Yhdenvertaiset osallistumisoikeudet ovat koko yhteiskunnan demokratian toteutumisen ehto</a:t>
            </a:r>
          </a:p>
          <a:p>
            <a:pPr marL="519112" lvl="1" indent="0">
              <a:buNone/>
            </a:pPr>
            <a:endParaRPr lang="fi-FI" sz="1700" b="1" dirty="0"/>
          </a:p>
          <a:p>
            <a:pPr lvl="1"/>
            <a:r>
              <a:rPr lang="fi-FI" sz="1700" dirty="0"/>
              <a:t>Taloudellinen eriarvoistuminen merkitsee myös osallistumisoikeuksien eriarvoistumista kaikilla yhteiskunnan kentillä</a:t>
            </a:r>
          </a:p>
          <a:p>
            <a:pPr lvl="2"/>
            <a:endParaRPr lang="fi-FI" sz="1400" dirty="0"/>
          </a:p>
          <a:p>
            <a:pPr lvl="2"/>
            <a:r>
              <a:rPr lang="fi-FI" sz="1400" dirty="0"/>
              <a:t>Harrastaminen ja vapaa-aika</a:t>
            </a:r>
          </a:p>
          <a:p>
            <a:pPr lvl="2"/>
            <a:r>
              <a:rPr lang="fi-FI" sz="1400" dirty="0"/>
              <a:t>Järjestöt ja vaikuttaminen </a:t>
            </a:r>
          </a:p>
          <a:p>
            <a:pPr lvl="2"/>
            <a:r>
              <a:rPr lang="fi-FI" sz="1400" dirty="0"/>
              <a:t>Äänestäminen</a:t>
            </a:r>
          </a:p>
          <a:p>
            <a:pPr lvl="2"/>
            <a:r>
              <a:rPr lang="fi-FI" sz="1400" dirty="0"/>
              <a:t>Koulu</a:t>
            </a:r>
          </a:p>
          <a:p>
            <a:pPr marL="519112" lvl="1" indent="0">
              <a:buNone/>
            </a:pPr>
            <a:endParaRPr lang="fi-FI" sz="1700" dirty="0"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 dirty="0">
                <a:cs typeface="Calibri" panose="020F0502020204030204" pitchFamily="34" charset="0"/>
              </a:rPr>
              <a:t>Kansalaisuusoletus hylkii erityisen haavoittuvassa asemassa olevien nuorten osallistumisoikeuksia</a:t>
            </a:r>
          </a:p>
          <a:p>
            <a:pPr marL="519112" lvl="1" indent="0">
              <a:buNone/>
            </a:pP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9112" lvl="1" indent="0">
              <a:buNone/>
            </a:pPr>
            <a:endParaRPr lang="fi-FI" sz="1400" dirty="0"/>
          </a:p>
          <a:p>
            <a:pPr lvl="1"/>
            <a:endParaRPr lang="fi-FI" sz="1400" dirty="0"/>
          </a:p>
          <a:p>
            <a:pPr lvl="1"/>
            <a:endParaRPr lang="fi-FI" sz="1400" dirty="0"/>
          </a:p>
          <a:p>
            <a:pPr marL="519112" lvl="1" indent="0">
              <a:buNone/>
            </a:pPr>
            <a:endParaRPr lang="fi-FI" sz="1400" dirty="0"/>
          </a:p>
          <a:p>
            <a:pPr marL="519112" lvl="1" indent="0">
              <a:buNone/>
            </a:pPr>
            <a:endParaRPr lang="fi-FI" sz="1400" dirty="0"/>
          </a:p>
          <a:p>
            <a:pPr lvl="1"/>
            <a:endParaRPr lang="fi-FI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519112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6" name="Picture 3" descr="C:\Users\leena.suurpaa\Desktop\19092011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446"/>
            <a:ext cx="3555096" cy="461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4" descr="C:\Users\leena.suurpaa\Pictures\2014-05-31\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4256"/>
            <a:ext cx="3789802" cy="188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639542"/>
      </p:ext>
    </p:extLst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340"/>
            <a:ext cx="10693400" cy="13716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KAHTIAJAKAUTUNUT TOIMIJUUS: </a:t>
            </a:r>
            <a:b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nuoret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yhteiskunnan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jäseninä</a:t>
            </a:r>
            <a:endParaRPr lang="en-US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903" y="1355576"/>
            <a:ext cx="7113324" cy="4747768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/>
              <a:t>Arvostava erimielisyys osallistumisen perustaksi</a:t>
            </a:r>
          </a:p>
          <a:p>
            <a:pPr marL="519112" lvl="1" indent="0">
              <a:buNone/>
            </a:pPr>
            <a:endParaRPr lang="fi-FI" sz="1700" dirty="0"/>
          </a:p>
          <a:p>
            <a:pPr lvl="1"/>
            <a:r>
              <a:rPr lang="fi-FI" sz="1700" dirty="0"/>
              <a:t>Sopeutuvan kansalaisuuden normi – onko muutokselle tilaa? </a:t>
            </a:r>
          </a:p>
          <a:p>
            <a:pPr lvl="2"/>
            <a:r>
              <a:rPr lang="fi-FI" sz="1700" dirty="0"/>
              <a:t>Hanna Laitisen väitöstutkimus nuorisojärjestöistä: sopeutuminen muutokseen pikemminkin kuin muutosagentti </a:t>
            </a:r>
          </a:p>
          <a:p>
            <a:pPr lvl="2"/>
            <a:r>
              <a:rPr lang="fi-FI" sz="1700" dirty="0"/>
              <a:t>Kuulemisen rakenteet vs. nuorten kokemus itsestään vakavasti otettuina kansalaistoimijoina</a:t>
            </a:r>
          </a:p>
          <a:p>
            <a:pPr lvl="2"/>
            <a:endParaRPr lang="fi-FI" sz="1700" dirty="0"/>
          </a:p>
          <a:p>
            <a:pPr lvl="1"/>
            <a:r>
              <a:rPr lang="fi-FI" sz="1700" dirty="0"/>
              <a:t>Kansalaisjärjestöjen ja –liikkeiden ilmaisuvapauden hauraus	</a:t>
            </a:r>
          </a:p>
          <a:p>
            <a:pPr lvl="2"/>
            <a:r>
              <a:rPr lang="fi-FI" sz="1700" dirty="0"/>
              <a:t>CIVICUS: kansalaistoimijoiden kapeneva tila, (itse)sensuuri, turvattomuus</a:t>
            </a:r>
          </a:p>
          <a:p>
            <a:pPr lvl="2"/>
            <a:r>
              <a:rPr lang="fi-FI" sz="1700" dirty="0"/>
              <a:t>3% maapallon väestöstä elää maissa, joissa kansalaisilla on taattu ilmaisuvapaus </a:t>
            </a:r>
          </a:p>
          <a:p>
            <a:pPr lvl="2"/>
            <a:endParaRPr lang="fi-FI" sz="1300" dirty="0"/>
          </a:p>
          <a:p>
            <a:pPr lvl="1"/>
            <a:r>
              <a:rPr lang="fi-FI" sz="1700" dirty="0"/>
              <a:t>Nuorten toive monimuotoisesta kansalaistoiminnasta</a:t>
            </a:r>
          </a:p>
          <a:p>
            <a:pPr lvl="1"/>
            <a:endParaRPr lang="fi-FI" sz="1700" dirty="0"/>
          </a:p>
          <a:p>
            <a:pPr lvl="1"/>
            <a:endParaRPr lang="fi-FI" sz="1700" dirty="0"/>
          </a:p>
          <a:p>
            <a:pPr marL="519112" lvl="1" indent="0">
              <a:buNone/>
            </a:pPr>
            <a:endParaRPr lang="fi-FI" sz="1700" dirty="0"/>
          </a:p>
          <a:p>
            <a:pPr marL="519112" lvl="1" indent="0">
              <a:buNone/>
            </a:pPr>
            <a:endParaRPr lang="fi-FI" sz="1700" dirty="0"/>
          </a:p>
          <a:p>
            <a:pPr lvl="1"/>
            <a:endParaRPr lang="fi-FI" sz="1700" dirty="0"/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pPr marL="519112" lvl="1" indent="0">
              <a:buNone/>
            </a:pPr>
            <a:endParaRPr lang="en-US" sz="1700" dirty="0"/>
          </a:p>
          <a:p>
            <a:pPr lvl="1"/>
            <a:endParaRPr lang="en-US" sz="17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pic>
        <p:nvPicPr>
          <p:cNvPr id="6" name="Kuva 2">
            <a:extLst>
              <a:ext uri="{FF2B5EF4-FFF2-40B4-BE49-F238E27FC236}">
                <a16:creationId xmlns:a16="http://schemas.microsoft.com/office/drawing/2014/main" id="{519F6A54-A26B-4FEE-B0BE-374501769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576"/>
            <a:ext cx="3408903" cy="515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383022"/>
      </p:ext>
    </p:extLst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7" y="105410"/>
            <a:ext cx="8357328" cy="130715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III INHIMILLISET YHTEISÖT: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nuoret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lähiyhteisöjen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jäseninä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790" y="1417319"/>
            <a:ext cx="5397205" cy="5239069"/>
          </a:xfrm>
        </p:spPr>
        <p:txBody>
          <a:bodyPr/>
          <a:lstStyle/>
          <a:p>
            <a:pPr marL="0" indent="0">
              <a:buNone/>
            </a:pPr>
            <a:endParaRPr lang="fi-FI" sz="1400" b="1" dirty="0"/>
          </a:p>
          <a:p>
            <a:pPr marL="0" indent="0">
              <a:buNone/>
            </a:pPr>
            <a:endParaRPr lang="fi-FI" sz="1400" dirty="0"/>
          </a:p>
          <a:p>
            <a:r>
              <a:rPr lang="fi-FI" sz="1600" dirty="0"/>
              <a:t>Osallistuminen merkitsee paitsi yhteiskunnallista jäsenyyttä, myös yhteisöllisen kuulumisen kokemuksia </a:t>
            </a:r>
          </a:p>
          <a:p>
            <a:endParaRPr lang="fi-FI" sz="1600" dirty="0"/>
          </a:p>
          <a:p>
            <a:r>
              <a:rPr lang="fi-FI" sz="1600" dirty="0"/>
              <a:t>Hyvinvoinnin polarisaatio – osallistumisen polarisaatio</a:t>
            </a:r>
          </a:p>
          <a:p>
            <a:endParaRPr lang="fi-FI" sz="1600" dirty="0"/>
          </a:p>
          <a:p>
            <a:r>
              <a:rPr lang="fi-FI" sz="1600" dirty="0"/>
              <a:t>Ylisukupolvinen etäisyys osallistumisdiskurssista</a:t>
            </a:r>
          </a:p>
          <a:p>
            <a:pPr marL="0" indent="0">
              <a:buNone/>
            </a:pPr>
            <a:endParaRPr lang="fi-FI" sz="1600" dirty="0"/>
          </a:p>
          <a:p>
            <a:r>
              <a:rPr lang="fi-FI" sz="1600" dirty="0"/>
              <a:t>Syrjintä ja arvottomuuden kokemukset: </a:t>
            </a:r>
          </a:p>
          <a:p>
            <a:pPr lvl="1"/>
            <a:r>
              <a:rPr lang="fi-FI" sz="1000" dirty="0"/>
              <a:t>en voi elää sellaista arkea, jota haluaisin</a:t>
            </a:r>
          </a:p>
          <a:p>
            <a:pPr lvl="1"/>
            <a:r>
              <a:rPr lang="fi-FI" sz="1000" dirty="0"/>
              <a:t>en ole arvokas kaveri, yhteisön, yhteiskunnan jäsen</a:t>
            </a:r>
          </a:p>
          <a:p>
            <a:pPr lvl="1"/>
            <a:r>
              <a:rPr lang="fi-FI" sz="1000" dirty="0"/>
              <a:t>kokemuksiani ei kuulla tai niitä ei oteta vakavasti </a:t>
            </a:r>
          </a:p>
          <a:p>
            <a:pPr lvl="1"/>
            <a:r>
              <a:rPr lang="fi-FI" sz="1000" dirty="0"/>
              <a:t>minun on vaikeaa luottaa toisiin</a:t>
            </a:r>
          </a:p>
          <a:p>
            <a:pPr lvl="1"/>
            <a:r>
              <a:rPr lang="fi-FI" sz="1000" dirty="0"/>
              <a:t>ajatuksiani ja tekojani ei arvosteta</a:t>
            </a:r>
          </a:p>
          <a:p>
            <a:endParaRPr lang="fi-FI" sz="1400" dirty="0"/>
          </a:p>
          <a:p>
            <a:r>
              <a:rPr lang="fi-FI" sz="1600" dirty="0"/>
              <a:t>Nuorten hyvinvoinnin tuki kansalaispalveluna</a:t>
            </a:r>
          </a:p>
          <a:p>
            <a:endParaRPr lang="fi-FI" sz="1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  <p:pic>
        <p:nvPicPr>
          <p:cNvPr id="6" name="Picture 4" descr="D:\paris 3\092.JPG">
            <a:extLst>
              <a:ext uri="{FF2B5EF4-FFF2-40B4-BE49-F238E27FC236}">
                <a16:creationId xmlns:a16="http://schemas.microsoft.com/office/drawing/2014/main" id="{3F1007F2-3163-4D0D-B4BC-EF592F109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6853"/>
            <a:ext cx="32400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isällön paikkamerkki 2">
            <a:extLst>
              <a:ext uri="{FF2B5EF4-FFF2-40B4-BE49-F238E27FC236}">
                <a16:creationId xmlns:a16="http://schemas.microsoft.com/office/drawing/2014/main" id="{05D3CDFC-3683-4969-8A3E-7595C1DB59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486" y="1623695"/>
            <a:ext cx="2401914" cy="472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D7939-CF66-4395-8A12-A8DAD1EDFEAB}"/>
              </a:ext>
            </a:extLst>
          </p:cNvPr>
          <p:cNvSpPr/>
          <p:nvPr/>
        </p:nvSpPr>
        <p:spPr>
          <a:xfrm>
            <a:off x="0" y="1412560"/>
            <a:ext cx="5346700" cy="12157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Syrjimättömät yhteisöt osallistumisen perusta</a:t>
            </a:r>
            <a:br>
              <a:rPr lang="fi-FI" sz="2400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107375"/>
      </p:ext>
    </p:extLst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8F24-BFA1-4461-9153-609CDFFD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Calibri" panose="020F0502020204030204" pitchFamily="34" charset="0"/>
                <a:cs typeface="Calibri" panose="020F0502020204030204" pitchFamily="34" charset="0"/>
              </a:rPr>
              <a:t>Hyvinvoivan demokratian kolhuja</a:t>
            </a:r>
            <a:endParaRPr lang="fi-F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ACB9B1-1DDA-4238-B61F-0DAC14AA9D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" y="1906588"/>
            <a:ext cx="4749800" cy="47498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7E9E740-8C3F-4B6E-AAC6-063187F9EC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19" y="1906588"/>
            <a:ext cx="4749800" cy="4749800"/>
          </a:xfrm>
        </p:spPr>
      </p:pic>
    </p:spTree>
    <p:extLst>
      <p:ext uri="{BB962C8B-B14F-4D97-AF65-F5344CB8AC3E}">
        <p14:creationId xmlns:p14="http://schemas.microsoft.com/office/powerpoint/2010/main" val="4191543109"/>
      </p:ext>
    </p:extLst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Oletusrakenne">
  <a:themeElements>
    <a:clrScheme name="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CC00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E7B900"/>
      </a:accent6>
      <a:hlink>
        <a:srgbClr val="990099"/>
      </a:hlink>
      <a:folHlink>
        <a:srgbClr val="009900"/>
      </a:folHlink>
    </a:clrScheme>
    <a:fontScheme name="Oletusraken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22430</TotalTime>
  <Words>504</Words>
  <Application>Microsoft Office PowerPoint</Application>
  <PresentationFormat>Custom</PresentationFormat>
  <Paragraphs>219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</vt:lpstr>
      <vt:lpstr>Times New Roman</vt:lpstr>
      <vt:lpstr>Verdana</vt:lpstr>
      <vt:lpstr>Wingdings</vt:lpstr>
      <vt:lpstr>Oletusrakenne</vt:lpstr>
      <vt:lpstr>      tt</vt:lpstr>
      <vt:lpstr>  TERVEISIÄ NUORTEN TURVATALOILTA SUOMI 3.0:LLE </vt:lpstr>
      <vt:lpstr>  SUOMI 3.0: OSALLISTUMISEN MUUTAMIA PARADOKSEJA </vt:lpstr>
      <vt:lpstr>  I GLOBAALI VASTUU nuoret ylirajaisina toimijoina</vt:lpstr>
      <vt:lpstr> II KAHTIAJAKAUTUNUT TOIMIJUUS:  nuoret yhteiskunnan jäseninä</vt:lpstr>
      <vt:lpstr> II KAHTIAJAKAUTUNUT TOIMIJUUS:  nuoret yhteiskunnan jäseninä</vt:lpstr>
      <vt:lpstr> II KAHTIAJAKAUTUNUT TOIMIJUUS:  nuoret yhteiskunnan jäseninä</vt:lpstr>
      <vt:lpstr>III INHIMILLISET YHTEISÖT:  nuoret lähiyhteisöjen jäseninä </vt:lpstr>
      <vt:lpstr>Hyvinvoivan demokratian kolhuja</vt:lpstr>
      <vt:lpstr> IV SUOMI 4.0: POLYFONIAA, MONIAISTISUUTTA, EETTISESTI KESTÄVÄÄ DIALOGIA</vt:lpstr>
      <vt:lpstr> ”Anna tilaa” </vt:lpstr>
    </vt:vector>
  </TitlesOfParts>
  <Company>Suomen Punainen Risti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Liisa Åker</dc:creator>
  <cp:lastModifiedBy>Pasi Huttunen</cp:lastModifiedBy>
  <cp:revision>693</cp:revision>
  <cp:lastPrinted>2017-05-30T07:08:29Z</cp:lastPrinted>
  <dcterms:created xsi:type="dcterms:W3CDTF">2003-09-22T11:50:51Z</dcterms:created>
  <dcterms:modified xsi:type="dcterms:W3CDTF">2018-12-14T13:08:04Z</dcterms:modified>
</cp:coreProperties>
</file>