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5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6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theme/theme7.xml" ContentType="application/vnd.openxmlformats-officedocument.theme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722" r:id="rId2"/>
    <p:sldMasterId id="2147483735" r:id="rId3"/>
    <p:sldMasterId id="2147483710" r:id="rId4"/>
    <p:sldMasterId id="2147483672" r:id="rId5"/>
    <p:sldMasterId id="2147483697" r:id="rId6"/>
    <p:sldMasterId id="2147483685" r:id="rId7"/>
    <p:sldMasterId id="2147483660" r:id="rId8"/>
  </p:sldMasterIdLst>
  <p:notesMasterIdLst>
    <p:notesMasterId r:id="rId21"/>
  </p:notesMasterIdLst>
  <p:handoutMasterIdLst>
    <p:handoutMasterId r:id="rId22"/>
  </p:handoutMasterIdLst>
  <p:sldIdLst>
    <p:sldId id="256" r:id="rId9"/>
    <p:sldId id="259" r:id="rId10"/>
    <p:sldId id="260" r:id="rId11"/>
    <p:sldId id="261" r:id="rId12"/>
    <p:sldId id="263" r:id="rId13"/>
    <p:sldId id="258" r:id="rId14"/>
    <p:sldId id="264" r:id="rId15"/>
    <p:sldId id="269" r:id="rId16"/>
    <p:sldId id="265" r:id="rId17"/>
    <p:sldId id="266" r:id="rId18"/>
    <p:sldId id="267" r:id="rId19"/>
    <p:sldId id="268" r:id="rId20"/>
  </p:sldIdLst>
  <p:sldSz cx="12192000" cy="6858000"/>
  <p:notesSz cx="6797675" cy="987266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45A96"/>
    <a:srgbClr val="B61928"/>
    <a:srgbClr val="0095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53" autoAdjust="0"/>
    <p:restoredTop sz="87922" autoAdjust="0"/>
  </p:normalViewPr>
  <p:slideViewPr>
    <p:cSldViewPr snapToGrid="0">
      <p:cViewPr varScale="1">
        <p:scale>
          <a:sx n="73" d="100"/>
          <a:sy n="73" d="100"/>
        </p:scale>
        <p:origin x="1176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presProps" Target="presProps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ntti.kivijarvi\Downloads\tausta_1%20(1)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ntti.kivijarvi\Downloads\tausta_1%20(1)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tausta_1!$B$1:$B$4</c:f>
              <c:strCache>
                <c:ptCount val="1"/>
                <c:pt idx="0">
                  <c:v>Väestö syntyperän ja taustamaan mukaan 1990-2017 ULKOMAALAISTAUSTAISET YHTEENSÄ ULKOMAALAISTAUSTAISET YHTEENSÄ Ulkomailla syntyneet</c:v>
                </c:pt>
              </c:strCache>
            </c:strRef>
          </c:tx>
          <c:invertIfNegative val="0"/>
          <c:cat>
            <c:strRef>
              <c:f>tausta_1!$A$5:$A$34</c:f>
              <c:strCache>
                <c:ptCount val="3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9">
                  <c:v>Lähde: Tilastokeskus / Väestörakenne</c:v>
                </c:pt>
              </c:strCache>
            </c:strRef>
          </c:cat>
          <c:val>
            <c:numRef>
              <c:f>tausta_1!$B$5:$B$34</c:f>
              <c:numCache>
                <c:formatCode>General</c:formatCode>
                <c:ptCount val="30"/>
                <c:pt idx="0">
                  <c:v>32804</c:v>
                </c:pt>
                <c:pt idx="1">
                  <c:v>44027</c:v>
                </c:pt>
                <c:pt idx="2">
                  <c:v>52127</c:v>
                </c:pt>
                <c:pt idx="3">
                  <c:v>60819</c:v>
                </c:pt>
                <c:pt idx="4">
                  <c:v>66241</c:v>
                </c:pt>
                <c:pt idx="5">
                  <c:v>71633</c:v>
                </c:pt>
                <c:pt idx="6">
                  <c:v>75877</c:v>
                </c:pt>
                <c:pt idx="7">
                  <c:v>82227</c:v>
                </c:pt>
                <c:pt idx="8">
                  <c:v>88695</c:v>
                </c:pt>
                <c:pt idx="9">
                  <c:v>94410</c:v>
                </c:pt>
                <c:pt idx="10">
                  <c:v>98977</c:v>
                </c:pt>
                <c:pt idx="11">
                  <c:v>107140</c:v>
                </c:pt>
                <c:pt idx="12">
                  <c:v>113298</c:v>
                </c:pt>
                <c:pt idx="13">
                  <c:v>119309</c:v>
                </c:pt>
                <c:pt idx="14">
                  <c:v>125850</c:v>
                </c:pt>
                <c:pt idx="15">
                  <c:v>135143</c:v>
                </c:pt>
                <c:pt idx="16">
                  <c:v>145584</c:v>
                </c:pt>
                <c:pt idx="17">
                  <c:v>159346</c:v>
                </c:pt>
                <c:pt idx="18">
                  <c:v>174543</c:v>
                </c:pt>
                <c:pt idx="19">
                  <c:v>188249</c:v>
                </c:pt>
                <c:pt idx="20">
                  <c:v>202443</c:v>
                </c:pt>
                <c:pt idx="21">
                  <c:v>219666</c:v>
                </c:pt>
                <c:pt idx="22">
                  <c:v>238208</c:v>
                </c:pt>
                <c:pt idx="23">
                  <c:v>256241</c:v>
                </c:pt>
                <c:pt idx="24">
                  <c:v>273306</c:v>
                </c:pt>
                <c:pt idx="25">
                  <c:v>286803</c:v>
                </c:pt>
                <c:pt idx="26">
                  <c:v>306840</c:v>
                </c:pt>
                <c:pt idx="27">
                  <c:v>321494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80D-4012-A111-0B409C89F705}"/>
            </c:ext>
          </c:extLst>
        </c:ser>
        <c:ser>
          <c:idx val="1"/>
          <c:order val="1"/>
          <c:tx>
            <c:strRef>
              <c:f>tausta_1!$C$1:$C$4</c:f>
              <c:strCache>
                <c:ptCount val="1"/>
                <c:pt idx="0">
                  <c:v>Väestö syntyperän ja taustamaan mukaan 1990-2017 ULKOMAALAISTAUSTAISET YHTEENSÄ ULKOMAALAISTAUSTAISET YHTEENSÄ Suomessa syntyneet</c:v>
                </c:pt>
              </c:strCache>
            </c:strRef>
          </c:tx>
          <c:invertIfNegative val="0"/>
          <c:cat>
            <c:strRef>
              <c:f>tausta_1!$A$5:$A$34</c:f>
              <c:strCache>
                <c:ptCount val="3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9">
                  <c:v>Lähde: Tilastokeskus / Väestörakenne</c:v>
                </c:pt>
              </c:strCache>
            </c:strRef>
          </c:cat>
          <c:val>
            <c:numRef>
              <c:f>tausta_1!$C$5:$C$34</c:f>
              <c:numCache>
                <c:formatCode>General</c:formatCode>
                <c:ptCount val="30"/>
                <c:pt idx="0">
                  <c:v>4814</c:v>
                </c:pt>
                <c:pt idx="1">
                  <c:v>5138</c:v>
                </c:pt>
                <c:pt idx="2">
                  <c:v>5566</c:v>
                </c:pt>
                <c:pt idx="3">
                  <c:v>6306</c:v>
                </c:pt>
                <c:pt idx="4">
                  <c:v>7222</c:v>
                </c:pt>
                <c:pt idx="5">
                  <c:v>8217</c:v>
                </c:pt>
                <c:pt idx="6">
                  <c:v>9243</c:v>
                </c:pt>
                <c:pt idx="7">
                  <c:v>10394</c:v>
                </c:pt>
                <c:pt idx="8">
                  <c:v>11623</c:v>
                </c:pt>
                <c:pt idx="9">
                  <c:v>12985</c:v>
                </c:pt>
                <c:pt idx="10">
                  <c:v>14268</c:v>
                </c:pt>
                <c:pt idx="11">
                  <c:v>15664</c:v>
                </c:pt>
                <c:pt idx="12">
                  <c:v>17128</c:v>
                </c:pt>
                <c:pt idx="13">
                  <c:v>18730</c:v>
                </c:pt>
                <c:pt idx="14">
                  <c:v>20374</c:v>
                </c:pt>
                <c:pt idx="15">
                  <c:v>22216</c:v>
                </c:pt>
                <c:pt idx="16">
                  <c:v>24224</c:v>
                </c:pt>
                <c:pt idx="17">
                  <c:v>26463</c:v>
                </c:pt>
                <c:pt idx="18">
                  <c:v>28898</c:v>
                </c:pt>
                <c:pt idx="19">
                  <c:v>31606</c:v>
                </c:pt>
                <c:pt idx="20">
                  <c:v>34623</c:v>
                </c:pt>
                <c:pt idx="21">
                  <c:v>37828</c:v>
                </c:pt>
                <c:pt idx="22">
                  <c:v>41408</c:v>
                </c:pt>
                <c:pt idx="23">
                  <c:v>45283</c:v>
                </c:pt>
                <c:pt idx="24">
                  <c:v>49405</c:v>
                </c:pt>
                <c:pt idx="25">
                  <c:v>53122</c:v>
                </c:pt>
                <c:pt idx="26">
                  <c:v>57947</c:v>
                </c:pt>
                <c:pt idx="27">
                  <c:v>62629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80D-4012-A111-0B409C89F7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1339776"/>
        <c:axId val="111226880"/>
        <c:axId val="0"/>
      </c:bar3DChart>
      <c:catAx>
        <c:axId val="1113397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11226880"/>
        <c:crosses val="autoZero"/>
        <c:auto val="1"/>
        <c:lblAlgn val="ctr"/>
        <c:lblOffset val="100"/>
        <c:noMultiLvlLbl val="0"/>
      </c:catAx>
      <c:valAx>
        <c:axId val="1112268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133977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tausta_1!$B$1:$B$4</c:f>
              <c:strCache>
                <c:ptCount val="1"/>
                <c:pt idx="0">
                  <c:v>Väestö syntyperän ja taustamaan mukaan 1990-2017 ULKOMAALAISTAUSTAISET YHTEENSÄ ULKOMAALAISTAUSTAISET YHTEENSÄ Ulkomailla syntyneet</c:v>
                </c:pt>
              </c:strCache>
            </c:strRef>
          </c:tx>
          <c:invertIfNegative val="0"/>
          <c:cat>
            <c:strRef>
              <c:f>tausta_1!$A$5:$A$34</c:f>
              <c:strCache>
                <c:ptCount val="3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9">
                  <c:v>Lähde: Tilastokeskus / Väestörakenne</c:v>
                </c:pt>
              </c:strCache>
            </c:strRef>
          </c:cat>
          <c:val>
            <c:numRef>
              <c:f>tausta_1!$B$5:$B$34</c:f>
              <c:numCache>
                <c:formatCode>General</c:formatCode>
                <c:ptCount val="30"/>
                <c:pt idx="0">
                  <c:v>32804</c:v>
                </c:pt>
                <c:pt idx="1">
                  <c:v>44027</c:v>
                </c:pt>
                <c:pt idx="2">
                  <c:v>52127</c:v>
                </c:pt>
                <c:pt idx="3">
                  <c:v>60819</c:v>
                </c:pt>
                <c:pt idx="4">
                  <c:v>66241</c:v>
                </c:pt>
                <c:pt idx="5">
                  <c:v>71633</c:v>
                </c:pt>
                <c:pt idx="6">
                  <c:v>75877</c:v>
                </c:pt>
                <c:pt idx="7">
                  <c:v>82227</c:v>
                </c:pt>
                <c:pt idx="8">
                  <c:v>88695</c:v>
                </c:pt>
                <c:pt idx="9">
                  <c:v>94410</c:v>
                </c:pt>
                <c:pt idx="10">
                  <c:v>98977</c:v>
                </c:pt>
                <c:pt idx="11">
                  <c:v>107140</c:v>
                </c:pt>
                <c:pt idx="12">
                  <c:v>113298</c:v>
                </c:pt>
                <c:pt idx="13">
                  <c:v>119309</c:v>
                </c:pt>
                <c:pt idx="14">
                  <c:v>125850</c:v>
                </c:pt>
                <c:pt idx="15">
                  <c:v>135143</c:v>
                </c:pt>
                <c:pt idx="16">
                  <c:v>145584</c:v>
                </c:pt>
                <c:pt idx="17">
                  <c:v>159346</c:v>
                </c:pt>
                <c:pt idx="18">
                  <c:v>174543</c:v>
                </c:pt>
                <c:pt idx="19">
                  <c:v>188249</c:v>
                </c:pt>
                <c:pt idx="20">
                  <c:v>202443</c:v>
                </c:pt>
                <c:pt idx="21">
                  <c:v>219666</c:v>
                </c:pt>
                <c:pt idx="22">
                  <c:v>238208</c:v>
                </c:pt>
                <c:pt idx="23">
                  <c:v>256241</c:v>
                </c:pt>
                <c:pt idx="24">
                  <c:v>273306</c:v>
                </c:pt>
                <c:pt idx="25">
                  <c:v>286803</c:v>
                </c:pt>
                <c:pt idx="26">
                  <c:v>306840</c:v>
                </c:pt>
                <c:pt idx="27">
                  <c:v>321494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1E-4B71-9F36-A0A5D3A1D50F}"/>
            </c:ext>
          </c:extLst>
        </c:ser>
        <c:ser>
          <c:idx val="1"/>
          <c:order val="1"/>
          <c:tx>
            <c:strRef>
              <c:f>tausta_1!$C$1:$C$4</c:f>
              <c:strCache>
                <c:ptCount val="1"/>
                <c:pt idx="0">
                  <c:v>Väestö syntyperän ja taustamaan mukaan 1990-2017 ULKOMAALAISTAUSTAISET YHTEENSÄ ULKOMAALAISTAUSTAISET YHTEENSÄ Suomessa syntyneet</c:v>
                </c:pt>
              </c:strCache>
            </c:strRef>
          </c:tx>
          <c:invertIfNegative val="0"/>
          <c:cat>
            <c:strRef>
              <c:f>tausta_1!$A$5:$A$34</c:f>
              <c:strCache>
                <c:ptCount val="3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9">
                  <c:v>Lähde: Tilastokeskus / Väestörakenne</c:v>
                </c:pt>
              </c:strCache>
            </c:strRef>
          </c:cat>
          <c:val>
            <c:numRef>
              <c:f>tausta_1!$C$5:$C$34</c:f>
              <c:numCache>
                <c:formatCode>General</c:formatCode>
                <c:ptCount val="30"/>
                <c:pt idx="0">
                  <c:v>4814</c:v>
                </c:pt>
                <c:pt idx="1">
                  <c:v>5138</c:v>
                </c:pt>
                <c:pt idx="2">
                  <c:v>5566</c:v>
                </c:pt>
                <c:pt idx="3">
                  <c:v>6306</c:v>
                </c:pt>
                <c:pt idx="4">
                  <c:v>7222</c:v>
                </c:pt>
                <c:pt idx="5">
                  <c:v>8217</c:v>
                </c:pt>
                <c:pt idx="6">
                  <c:v>9243</c:v>
                </c:pt>
                <c:pt idx="7">
                  <c:v>10394</c:v>
                </c:pt>
                <c:pt idx="8">
                  <c:v>11623</c:v>
                </c:pt>
                <c:pt idx="9">
                  <c:v>12985</c:v>
                </c:pt>
                <c:pt idx="10">
                  <c:v>14268</c:v>
                </c:pt>
                <c:pt idx="11">
                  <c:v>15664</c:v>
                </c:pt>
                <c:pt idx="12">
                  <c:v>17128</c:v>
                </c:pt>
                <c:pt idx="13">
                  <c:v>18730</c:v>
                </c:pt>
                <c:pt idx="14">
                  <c:v>20374</c:v>
                </c:pt>
                <c:pt idx="15">
                  <c:v>22216</c:v>
                </c:pt>
                <c:pt idx="16">
                  <c:v>24224</c:v>
                </c:pt>
                <c:pt idx="17">
                  <c:v>26463</c:v>
                </c:pt>
                <c:pt idx="18">
                  <c:v>28898</c:v>
                </c:pt>
                <c:pt idx="19">
                  <c:v>31606</c:v>
                </c:pt>
                <c:pt idx="20">
                  <c:v>34623</c:v>
                </c:pt>
                <c:pt idx="21">
                  <c:v>37828</c:v>
                </c:pt>
                <c:pt idx="22">
                  <c:v>41408</c:v>
                </c:pt>
                <c:pt idx="23">
                  <c:v>45283</c:v>
                </c:pt>
                <c:pt idx="24">
                  <c:v>49405</c:v>
                </c:pt>
                <c:pt idx="25">
                  <c:v>53122</c:v>
                </c:pt>
                <c:pt idx="26">
                  <c:v>57947</c:v>
                </c:pt>
                <c:pt idx="27">
                  <c:v>62629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C1E-4B71-9F36-A0A5D3A1D5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56810624"/>
        <c:axId val="111936640"/>
        <c:axId val="0"/>
      </c:bar3DChart>
      <c:catAx>
        <c:axId val="1568106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11936640"/>
        <c:crosses val="autoZero"/>
        <c:auto val="1"/>
        <c:lblAlgn val="ctr"/>
        <c:lblOffset val="100"/>
        <c:noMultiLvlLbl val="0"/>
      </c:catAx>
      <c:valAx>
        <c:axId val="111936640"/>
        <c:scaling>
          <c:orientation val="minMax"/>
          <c:max val="5500000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5681062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Austrian</c:v>
                </c:pt>
              </c:strCache>
            </c:strRef>
          </c:tx>
          <c:invertIfNegative val="0"/>
          <c:cat>
            <c:strRef>
              <c:f>Taul1!$A$2:$A$5</c:f>
              <c:strCache>
                <c:ptCount val="4"/>
                <c:pt idx="0">
                  <c:v>Austrian</c:v>
                </c:pt>
                <c:pt idx="1">
                  <c:v>Turkish</c:v>
                </c:pt>
                <c:pt idx="2">
                  <c:v>Form. Yug.</c:v>
                </c:pt>
                <c:pt idx="3">
                  <c:v>Multicult.</c:v>
                </c:pt>
              </c:strCache>
            </c:strRef>
          </c:cat>
          <c:val>
            <c:numRef>
              <c:f>Taul1!$B$2:$B$5</c:f>
              <c:numCache>
                <c:formatCode>General</c:formatCode>
                <c:ptCount val="4"/>
                <c:pt idx="0">
                  <c:v>72.42</c:v>
                </c:pt>
                <c:pt idx="1">
                  <c:v>16.28</c:v>
                </c:pt>
                <c:pt idx="2">
                  <c:v>14.62</c:v>
                </c:pt>
                <c:pt idx="3">
                  <c:v>21.02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3C-4D6F-BAF0-138B38D1E98B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Turkish</c:v>
                </c:pt>
              </c:strCache>
            </c:strRef>
          </c:tx>
          <c:invertIfNegative val="0"/>
          <c:cat>
            <c:strRef>
              <c:f>Taul1!$A$2:$A$5</c:f>
              <c:strCache>
                <c:ptCount val="4"/>
                <c:pt idx="0">
                  <c:v>Austrian</c:v>
                </c:pt>
                <c:pt idx="1">
                  <c:v>Turkish</c:v>
                </c:pt>
                <c:pt idx="2">
                  <c:v>Form. Yug.</c:v>
                </c:pt>
                <c:pt idx="3">
                  <c:v>Multicult.</c:v>
                </c:pt>
              </c:strCache>
            </c:strRef>
          </c:cat>
          <c:val>
            <c:numRef>
              <c:f>Taul1!$C$2:$C$5</c:f>
              <c:numCache>
                <c:formatCode>General</c:formatCode>
                <c:ptCount val="4"/>
                <c:pt idx="0">
                  <c:v>8.24</c:v>
                </c:pt>
                <c:pt idx="1">
                  <c:v>37.58</c:v>
                </c:pt>
                <c:pt idx="2">
                  <c:v>18.86</c:v>
                </c:pt>
                <c:pt idx="3">
                  <c:v>15.26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93C-4D6F-BAF0-138B38D1E98B}"/>
            </c:ext>
          </c:extLst>
        </c:ser>
        <c:ser>
          <c:idx val="2"/>
          <c:order val="2"/>
          <c:tx>
            <c:strRef>
              <c:f>Taul1!$D$1</c:f>
              <c:strCache>
                <c:ptCount val="1"/>
                <c:pt idx="0">
                  <c:v>Form. Yug</c:v>
                </c:pt>
              </c:strCache>
            </c:strRef>
          </c:tx>
          <c:invertIfNegative val="0"/>
          <c:cat>
            <c:strRef>
              <c:f>Taul1!$A$2:$A$5</c:f>
              <c:strCache>
                <c:ptCount val="4"/>
                <c:pt idx="0">
                  <c:v>Austrian</c:v>
                </c:pt>
                <c:pt idx="1">
                  <c:v>Turkish</c:v>
                </c:pt>
                <c:pt idx="2">
                  <c:v>Form. Yug.</c:v>
                </c:pt>
                <c:pt idx="3">
                  <c:v>Multicult.</c:v>
                </c:pt>
              </c:strCache>
            </c:strRef>
          </c:cat>
          <c:val>
            <c:numRef>
              <c:f>Taul1!$D$2:$D$5</c:f>
              <c:numCache>
                <c:formatCode>General</c:formatCode>
                <c:ptCount val="4"/>
                <c:pt idx="0">
                  <c:v>9.8000000000000007</c:v>
                </c:pt>
                <c:pt idx="1">
                  <c:v>29.94</c:v>
                </c:pt>
                <c:pt idx="2">
                  <c:v>35.79</c:v>
                </c:pt>
                <c:pt idx="3" formatCode="d\-mmm">
                  <c:v>28.6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93C-4D6F-BAF0-138B38D1E98B}"/>
            </c:ext>
          </c:extLst>
        </c:ser>
        <c:ser>
          <c:idx val="3"/>
          <c:order val="3"/>
          <c:tx>
            <c:strRef>
              <c:f>Taul1!$E$1</c:f>
              <c:strCache>
                <c:ptCount val="1"/>
                <c:pt idx="0">
                  <c:v>Multicult.</c:v>
                </c:pt>
              </c:strCache>
            </c:strRef>
          </c:tx>
          <c:invertIfNegative val="0"/>
          <c:cat>
            <c:strRef>
              <c:f>Taul1!$A$2:$A$5</c:f>
              <c:strCache>
                <c:ptCount val="4"/>
                <c:pt idx="0">
                  <c:v>Austrian</c:v>
                </c:pt>
                <c:pt idx="1">
                  <c:v>Turkish</c:v>
                </c:pt>
                <c:pt idx="2">
                  <c:v>Form. Yug.</c:v>
                </c:pt>
                <c:pt idx="3">
                  <c:v>Multicult.</c:v>
                </c:pt>
              </c:strCache>
            </c:strRef>
          </c:cat>
          <c:val>
            <c:numRef>
              <c:f>Taul1!$E$2:$E$5</c:f>
              <c:numCache>
                <c:formatCode>General</c:formatCode>
                <c:ptCount val="4"/>
                <c:pt idx="0">
                  <c:v>9.5399999999999991</c:v>
                </c:pt>
                <c:pt idx="1">
                  <c:v>16.2</c:v>
                </c:pt>
                <c:pt idx="2">
                  <c:v>30.73</c:v>
                </c:pt>
                <c:pt idx="3">
                  <c:v>35.65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93C-4D6F-BAF0-138B38D1E9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817856"/>
        <c:axId val="5819392"/>
      </c:barChart>
      <c:catAx>
        <c:axId val="581785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5819392"/>
        <c:crosses val="autoZero"/>
        <c:auto val="1"/>
        <c:lblAlgn val="ctr"/>
        <c:lblOffset val="100"/>
        <c:noMultiLvlLbl val="0"/>
      </c:catAx>
      <c:valAx>
        <c:axId val="581939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5817856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fi-FI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Austrian</c:v>
                </c:pt>
              </c:strCache>
            </c:strRef>
          </c:tx>
          <c:invertIfNegative val="0"/>
          <c:cat>
            <c:strRef>
              <c:f>Taul1!$A$2:$A$5</c:f>
              <c:strCache>
                <c:ptCount val="4"/>
                <c:pt idx="0">
                  <c:v>Austrian</c:v>
                </c:pt>
                <c:pt idx="1">
                  <c:v>Turkish</c:v>
                </c:pt>
                <c:pt idx="2">
                  <c:v>Form. Yug.</c:v>
                </c:pt>
                <c:pt idx="3">
                  <c:v>Multicult.</c:v>
                </c:pt>
              </c:strCache>
            </c:strRef>
          </c:cat>
          <c:val>
            <c:numRef>
              <c:f>Taul1!$B$2:$B$5</c:f>
              <c:numCache>
                <c:formatCode>General</c:formatCode>
                <c:ptCount val="4"/>
                <c:pt idx="0">
                  <c:v>85.56</c:v>
                </c:pt>
                <c:pt idx="1">
                  <c:v>7.5</c:v>
                </c:pt>
                <c:pt idx="2">
                  <c:v>17.989999999999998</c:v>
                </c:pt>
                <c:pt idx="3">
                  <c:v>30.58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3E-4F1D-8E4B-1D635D189C5C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Turkish</c:v>
                </c:pt>
              </c:strCache>
            </c:strRef>
          </c:tx>
          <c:invertIfNegative val="0"/>
          <c:cat>
            <c:strRef>
              <c:f>Taul1!$A$2:$A$5</c:f>
              <c:strCache>
                <c:ptCount val="4"/>
                <c:pt idx="0">
                  <c:v>Austrian</c:v>
                </c:pt>
                <c:pt idx="1">
                  <c:v>Turkish</c:v>
                </c:pt>
                <c:pt idx="2">
                  <c:v>Form. Yug.</c:v>
                </c:pt>
                <c:pt idx="3">
                  <c:v>Multicult.</c:v>
                </c:pt>
              </c:strCache>
            </c:strRef>
          </c:cat>
          <c:val>
            <c:numRef>
              <c:f>Taul1!$C$2:$C$5</c:f>
              <c:numCache>
                <c:formatCode>General</c:formatCode>
                <c:ptCount val="4"/>
                <c:pt idx="0">
                  <c:v>3.89</c:v>
                </c:pt>
                <c:pt idx="1">
                  <c:v>76.86</c:v>
                </c:pt>
                <c:pt idx="2">
                  <c:v>9.17</c:v>
                </c:pt>
                <c:pt idx="3">
                  <c:v>7.68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63E-4F1D-8E4B-1D635D189C5C}"/>
            </c:ext>
          </c:extLst>
        </c:ser>
        <c:ser>
          <c:idx val="2"/>
          <c:order val="2"/>
          <c:tx>
            <c:strRef>
              <c:f>Taul1!$D$1</c:f>
              <c:strCache>
                <c:ptCount val="1"/>
                <c:pt idx="0">
                  <c:v>Form. Yug</c:v>
                </c:pt>
              </c:strCache>
            </c:strRef>
          </c:tx>
          <c:invertIfNegative val="0"/>
          <c:cat>
            <c:strRef>
              <c:f>Taul1!$A$2:$A$5</c:f>
              <c:strCache>
                <c:ptCount val="4"/>
                <c:pt idx="0">
                  <c:v>Austrian</c:v>
                </c:pt>
                <c:pt idx="1">
                  <c:v>Turkish</c:v>
                </c:pt>
                <c:pt idx="2">
                  <c:v>Form. Yug.</c:v>
                </c:pt>
                <c:pt idx="3">
                  <c:v>Multicult.</c:v>
                </c:pt>
              </c:strCache>
            </c:strRef>
          </c:cat>
          <c:val>
            <c:numRef>
              <c:f>Taul1!$D$2:$D$5</c:f>
              <c:numCache>
                <c:formatCode>General</c:formatCode>
                <c:ptCount val="4"/>
                <c:pt idx="0">
                  <c:v>3.84</c:v>
                </c:pt>
                <c:pt idx="1">
                  <c:v>10.54</c:v>
                </c:pt>
                <c:pt idx="2">
                  <c:v>63.59</c:v>
                </c:pt>
                <c:pt idx="3" formatCode="d\-mmm">
                  <c:v>11.71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63E-4F1D-8E4B-1D635D189C5C}"/>
            </c:ext>
          </c:extLst>
        </c:ser>
        <c:ser>
          <c:idx val="3"/>
          <c:order val="3"/>
          <c:tx>
            <c:strRef>
              <c:f>Taul1!$E$1</c:f>
              <c:strCache>
                <c:ptCount val="1"/>
                <c:pt idx="0">
                  <c:v>Multicult.</c:v>
                </c:pt>
              </c:strCache>
            </c:strRef>
          </c:tx>
          <c:invertIfNegative val="0"/>
          <c:cat>
            <c:strRef>
              <c:f>Taul1!$A$2:$A$5</c:f>
              <c:strCache>
                <c:ptCount val="4"/>
                <c:pt idx="0">
                  <c:v>Austrian</c:v>
                </c:pt>
                <c:pt idx="1">
                  <c:v>Turkish</c:v>
                </c:pt>
                <c:pt idx="2">
                  <c:v>Form. Yug.</c:v>
                </c:pt>
                <c:pt idx="3">
                  <c:v>Multicult.</c:v>
                </c:pt>
              </c:strCache>
            </c:strRef>
          </c:cat>
          <c:val>
            <c:numRef>
              <c:f>Taul1!$E$2:$E$5</c:f>
              <c:numCache>
                <c:formatCode>General</c:formatCode>
                <c:ptCount val="4"/>
                <c:pt idx="0">
                  <c:v>6.71</c:v>
                </c:pt>
                <c:pt idx="1">
                  <c:v>18.2</c:v>
                </c:pt>
                <c:pt idx="2">
                  <c:v>9.24</c:v>
                </c:pt>
                <c:pt idx="3">
                  <c:v>50.03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63E-4F1D-8E4B-1D635D189C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918912"/>
        <c:axId val="8920448"/>
      </c:barChart>
      <c:catAx>
        <c:axId val="891891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8920448"/>
        <c:crosses val="autoZero"/>
        <c:auto val="1"/>
        <c:lblAlgn val="ctr"/>
        <c:lblOffset val="100"/>
        <c:noMultiLvlLbl val="0"/>
      </c:catAx>
      <c:valAx>
        <c:axId val="8920448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891891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fi-FI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DBE3B8-216F-4C29-8241-B2159848BDAB}" type="datetimeFigureOut">
              <a:rPr lang="fi-FI" smtClean="0"/>
              <a:t>13.12.2018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AC0D39-5EF2-4429-9063-51F2EDA720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0460744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3B8C1D-A194-4E49-9EBB-3FDA484D5309}" type="datetimeFigureOut">
              <a:rPr lang="fi-FI" smtClean="0"/>
              <a:t>13.12.2018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A5A3A7-0B68-428F-AE93-EE49B5E08B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631032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438150" y="1233488"/>
            <a:ext cx="5921375" cy="3332162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baseline="0" noProof="0" dirty="0"/>
          </a:p>
        </p:txBody>
      </p:sp>
      <p:sp>
        <p:nvSpPr>
          <p:cNvPr id="4" name="Ylätunnisteen paikkamerkki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1A5A3A7-0B68-428F-AE93-EE49B5E08B80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10855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Ylätunnisteen paikkamerkki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1A5A3A7-0B68-428F-AE93-EE49B5E08B80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5450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noProof="0" dirty="0"/>
          </a:p>
        </p:txBody>
      </p:sp>
      <p:sp>
        <p:nvSpPr>
          <p:cNvPr id="4" name="Ylätunnisteen paikkamerkki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1A5A3A7-0B68-428F-AE93-EE49B5E08B80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68564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Ylätunnisteen paikkamerkki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1A5A3A7-0B68-428F-AE93-EE49B5E08B80}" type="slidenum">
              <a:rPr lang="fi-FI" smtClean="0"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22476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Ylätunnisteen paikkamerkki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1A5A3A7-0B68-428F-AE93-EE49B5E08B80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75035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438150" y="1233488"/>
            <a:ext cx="5921375" cy="3332162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Ylätunnisteen paikkamerkki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1A5A3A7-0B68-428F-AE93-EE49B5E08B80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76778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baseline="0" noProof="0" dirty="0"/>
          </a:p>
        </p:txBody>
      </p:sp>
      <p:sp>
        <p:nvSpPr>
          <p:cNvPr id="4" name="Ylätunnisteen paikkamerkki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1A5A3A7-0B68-428F-AE93-EE49B5E08B80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26265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Ylätunnisteen paikkamerkki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1A5A3A7-0B68-428F-AE93-EE49B5E08B80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25555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Ylätunnisteen paikkamerkki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1A5A3A7-0B68-428F-AE93-EE49B5E08B80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25555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Ylätunnisteen paikkamerkki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1A5A3A7-0B68-428F-AE93-EE49B5E08B80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87076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Tx/>
              <a:buChar char="-"/>
            </a:pPr>
            <a:endParaRPr lang="fi-FI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Ylätunnisteen paikkamerkki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1A5A3A7-0B68-428F-AE93-EE49B5E08B80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13274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Ylätunnisteen paikkamerkki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1A5A3A7-0B68-428F-AE93-EE49B5E08B80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2000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63F8B-F7C6-461A-80D4-47F7056A7E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5460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63F8B-F7C6-461A-80D4-47F7056A7E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759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63F8B-F7C6-461A-80D4-47F7056A7E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17120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aseline="0"/>
            </a:lvl1pPr>
          </a:lstStyle>
          <a:p>
            <a:r>
              <a:rPr lang="fi-FI" dirty="0"/>
              <a:t>Esityksen väliotsikko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Alaotsikko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33505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Lisää otsikko napsauttamalla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i-FI" dirty="0"/>
              <a:t>Lisää sisältöteksti napsauttamalla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Tekstiruutu 3"/>
          <p:cNvSpPr txBox="1"/>
          <p:nvPr userDrawn="1"/>
        </p:nvSpPr>
        <p:spPr>
          <a:xfrm>
            <a:off x="10540093" y="6429828"/>
            <a:ext cx="8137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3501438F-76BB-464C-A127-D272D3503D10}" type="slidenum">
              <a:rPr lang="fi-FI" sz="1200" smtClean="0">
                <a:solidFill>
                  <a:srgbClr val="645A96"/>
                </a:solidFill>
              </a:rPr>
              <a:t>‹#›</a:t>
            </a:fld>
            <a:endParaRPr lang="fi-FI" sz="1200" dirty="0">
              <a:solidFill>
                <a:srgbClr val="645A9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23248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644464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645A96"/>
                </a:solidFill>
              </a:defRPr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551800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3"/>
          <p:cNvSpPr>
            <a:spLocks noGrp="1"/>
          </p:cNvSpPr>
          <p:nvPr>
            <p:ph type="dt" sz="half" idx="13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645A96"/>
                </a:solidFill>
              </a:defRPr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178312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645A96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550105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645A96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29C470B-8CC7-4C03-95B5-182FB3F16C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46611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645A96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29C470B-8CC7-4C03-95B5-182FB3F16C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1988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63F8B-F7C6-461A-80D4-47F7056A7E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30791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endParaRPr lang="fi-FI" dirty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29C470B-8CC7-4C03-95B5-182FB3F16C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87268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645A96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29C470B-8CC7-4C03-95B5-182FB3F16C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20045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645A96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29C470B-8CC7-4C03-95B5-182FB3F16C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860161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645A96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29C470B-8CC7-4C03-95B5-182FB3F16C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26640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645A96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29C470B-8CC7-4C03-95B5-182FB3F16C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25254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00689-E2BF-4EED-AA6A-F93A0EDB7D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474864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00689-E2BF-4EED-AA6A-F93A0EDB7D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014536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00689-E2BF-4EED-AA6A-F93A0EDB7D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556605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00689-E2BF-4EED-AA6A-F93A0EDB7D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531764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00689-E2BF-4EED-AA6A-F93A0EDB7D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6660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63F8B-F7C6-461A-80D4-47F7056A7E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117218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00689-E2BF-4EED-AA6A-F93A0EDB7D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335639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00689-E2BF-4EED-AA6A-F93A0EDB7D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814706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00689-E2BF-4EED-AA6A-F93A0EDB7D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95206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00689-E2BF-4EED-AA6A-F93A0EDB7D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257678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00689-E2BF-4EED-AA6A-F93A0EDB7D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411511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00689-E2BF-4EED-AA6A-F93A0EDB7D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33665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4647B-CE3B-4992-A3CB-83F1EA584B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8569466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4647B-CE3B-4992-A3CB-83F1EA584B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143052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4647B-CE3B-4992-A3CB-83F1EA584B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524663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4647B-CE3B-4992-A3CB-83F1EA584B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2353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63F8B-F7C6-461A-80D4-47F7056A7E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742908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4647B-CE3B-4992-A3CB-83F1EA584B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440219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4647B-CE3B-4992-A3CB-83F1EA584B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245365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4647B-CE3B-4992-A3CB-83F1EA584B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773271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4647B-CE3B-4992-A3CB-83F1EA584B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271114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4647B-CE3B-4992-A3CB-83F1EA584B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335875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4647B-CE3B-4992-A3CB-83F1EA584B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333090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4647B-CE3B-4992-A3CB-83F1EA584B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533711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dirty="0"/>
              <a:t>Väliotsikko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Alaotsikko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>
            <a:lvl1pPr algn="ctr">
              <a:defRPr lang="fi-FI" sz="1200" kern="1200" dirty="0" smtClean="0">
                <a:solidFill>
                  <a:srgbClr val="0095AB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fi-FI"/>
              <a:t>Katja Koe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0400679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Otsikko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 hasCustomPrompt="1"/>
          </p:nvPr>
        </p:nvSpPr>
        <p:spPr>
          <a:xfrm>
            <a:off x="838200" y="1431928"/>
            <a:ext cx="10515600" cy="4666794"/>
          </a:xfrm>
        </p:spPr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</a:lstStyle>
          <a:p>
            <a:pPr lvl="0"/>
            <a:r>
              <a:rPr lang="fi-FI" dirty="0"/>
              <a:t>Kirjoita sisältöteksti tähän</a:t>
            </a:r>
          </a:p>
          <a:p>
            <a:pPr lvl="1"/>
            <a:r>
              <a:rPr lang="fi-FI" dirty="0"/>
              <a:t>Toinen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>
            <a:lvl1pPr algn="ctr">
              <a:defRPr sz="1600">
                <a:solidFill>
                  <a:srgbClr val="0095AB"/>
                </a:solidFill>
              </a:defRPr>
            </a:lvl1pPr>
          </a:lstStyle>
          <a:p>
            <a:r>
              <a:rPr lang="fi-FI"/>
              <a:t>Katja Koe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2449189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5D70166-49A5-44BC-8012-5A43377A07B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8160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63F8B-F7C6-461A-80D4-47F7056A7E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247715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5D70166-49A5-44BC-8012-5A43377A07B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215109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5D70166-49A5-44BC-8012-5A43377A07B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406293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5D70166-49A5-44BC-8012-5A43377A07B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104772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5D70166-49A5-44BC-8012-5A43377A07B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323200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5D70166-49A5-44BC-8012-5A43377A07B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921581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5D70166-49A5-44BC-8012-5A43377A07B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916520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5D70166-49A5-44BC-8012-5A43377A07B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06216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5D70166-49A5-44BC-8012-5A43377A07B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625246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Otsikko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6867707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BDCEC-993F-48C9-BFD7-346BC284F7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8040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63F8B-F7C6-461A-80D4-47F7056A7E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620322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BDCEC-993F-48C9-BFD7-346BC284F7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141731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BDCEC-993F-48C9-BFD7-346BC284F7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36214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BDCEC-993F-48C9-BFD7-346BC284F7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885240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BDCEC-993F-48C9-BFD7-346BC284F7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291535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BDCEC-993F-48C9-BFD7-346BC284F7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569609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BDCEC-993F-48C9-BFD7-346BC284F7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774167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BDCEC-993F-48C9-BFD7-346BC284F7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008036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BDCEC-993F-48C9-BFD7-346BC284F7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26677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BDCEC-993F-48C9-BFD7-346BC284F7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522980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BDCEC-993F-48C9-BFD7-346BC284F7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4242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63F8B-F7C6-461A-80D4-47F7056A7E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7203840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BDCEC-993F-48C9-BFD7-346BC284F7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6944789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49AF9-5B7D-4553-9D86-223D910835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2789591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49AF9-5B7D-4553-9D86-223D910835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366014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49AF9-5B7D-4553-9D86-223D910835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903329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49AF9-5B7D-4553-9D86-223D910835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7488427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49AF9-5B7D-4553-9D86-223D910835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147915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49AF9-5B7D-4553-9D86-223D910835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1618171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49AF9-5B7D-4553-9D86-223D910835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0341860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49AF9-5B7D-4553-9D86-223D910835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1413770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49AF9-5B7D-4553-9D86-223D910835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3294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63F8B-F7C6-461A-80D4-47F7056A7E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71406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49AF9-5B7D-4553-9D86-223D910835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9179935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49AF9-5B7D-4553-9D86-223D910835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595724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D12D-E74C-4061-B543-4F52C01B0A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204738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D12D-E74C-4061-B543-4F52C01B0A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6106660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D12D-E74C-4061-B543-4F52C01B0A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1911494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D12D-E74C-4061-B543-4F52C01B0A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9632841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D12D-E74C-4061-B543-4F52C01B0A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3208204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D12D-E74C-4061-B543-4F52C01B0A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8999545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D12D-E74C-4061-B543-4F52C01B0A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877899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D12D-E74C-4061-B543-4F52C01B0A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3901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63F8B-F7C6-461A-80D4-47F7056A7E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3849455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D12D-E74C-4061-B543-4F52C01B0A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6546294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D12D-E74C-4061-B543-4F52C01B0A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1352363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Katja Koe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D12D-E74C-4061-B543-4F52C01B0A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9043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image" Target="../media/image1.emf"/><Relationship Id="rId2" Type="http://schemas.openxmlformats.org/officeDocument/2006/relationships/slideLayout" Target="../slideLayouts/slideLayout13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vmlDrawing" Target="../drawings/vmlDrawing1.v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slideLayout" Target="../slideLayouts/slideLayout58.xml"/><Relationship Id="rId17" Type="http://schemas.openxmlformats.org/officeDocument/2006/relationships/image" Target="../media/image4.jpg"/><Relationship Id="rId2" Type="http://schemas.openxmlformats.org/officeDocument/2006/relationships/slideLayout" Target="../slideLayouts/slideLayout48.xml"/><Relationship Id="rId16" Type="http://schemas.openxmlformats.org/officeDocument/2006/relationships/image" Target="../media/image3.emf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5" Type="http://schemas.openxmlformats.org/officeDocument/2006/relationships/oleObject" Target="../embeddings/oleObject2.bin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Relationship Id="rId14" Type="http://schemas.openxmlformats.org/officeDocument/2006/relationships/vmlDrawing" Target="../drawings/vmlDrawing2.v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0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8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81.xml"/><Relationship Id="rId5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80.xml"/><Relationship Id="rId4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9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9.xml"/><Relationship Id="rId3" Type="http://schemas.openxmlformats.org/officeDocument/2006/relationships/slideLayout" Target="../slideLayouts/slideLayout84.xml"/><Relationship Id="rId7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3.xml"/><Relationship Id="rId1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7.xml"/><Relationship Id="rId11" Type="http://schemas.openxmlformats.org/officeDocument/2006/relationships/slideLayout" Target="../slideLayouts/slideLayout92.xml"/><Relationship Id="rId5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91.xml"/><Relationship Id="rId4" Type="http://schemas.openxmlformats.org/officeDocument/2006/relationships/slideLayout" Target="../slideLayouts/slideLayout85.xml"/><Relationship Id="rId9" Type="http://schemas.openxmlformats.org/officeDocument/2006/relationships/slideLayout" Target="../slideLayouts/slideLayout9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Katja Koe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363F8B-F7C6-461A-80D4-47F7056A7E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7156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2" y="771042"/>
            <a:ext cx="10515598" cy="8475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Otsikko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Lisää sisältöteksti tähän</a:t>
            </a:r>
            <a:br>
              <a:rPr lang="fi-FI" dirty="0"/>
            </a:br>
            <a:br>
              <a:rPr lang="fi-FI" dirty="0"/>
            </a:b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645A96"/>
                </a:solidFill>
              </a:defRPr>
            </a:lvl1pPr>
          </a:lstStyle>
          <a:p>
            <a:endParaRPr lang="fi-FI" dirty="0"/>
          </a:p>
        </p:txBody>
      </p:sp>
      <p:graphicFrame>
        <p:nvGraphicFramePr>
          <p:cNvPr id="8" name="Objekti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210980"/>
              </p:ext>
            </p:extLst>
          </p:nvPr>
        </p:nvGraphicFramePr>
        <p:xfrm>
          <a:off x="-2943" y="-4452"/>
          <a:ext cx="12204000" cy="14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5" name="Acrobat Document" r:id="rId16" imgW="5829257" imgH="95224" progId="AcroExch.Document.11">
                  <p:embed/>
                </p:oleObj>
              </mc:Choice>
              <mc:Fallback>
                <p:oleObj name="Acrobat Document" r:id="rId16" imgW="5829257" imgH="95224" progId="AcroExch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-2943" y="-4452"/>
                        <a:ext cx="12204000" cy="14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Dian numeron paikkamerkki 8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645A96"/>
                </a:solidFill>
              </a:defRPr>
            </a:lvl1pPr>
          </a:lstStyle>
          <a:p>
            <a:fld id="{39E11925-E288-46F5-B1FE-26AF54984E54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6" name="Tekstiruutu 5"/>
          <p:cNvSpPr txBox="1"/>
          <p:nvPr/>
        </p:nvSpPr>
        <p:spPr>
          <a:xfrm>
            <a:off x="11121113" y="6559188"/>
            <a:ext cx="721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sz="1800" dirty="0"/>
          </a:p>
        </p:txBody>
      </p:sp>
      <p:pic>
        <p:nvPicPr>
          <p:cNvPr id="11" name="Kuva 10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1783" y="236454"/>
            <a:ext cx="2304288" cy="608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3732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34" r:id="rId3"/>
    <p:sldLayoutId id="2147483725" r:id="rId4"/>
    <p:sldLayoutId id="2147483726" r:id="rId5"/>
    <p:sldLayoutId id="2147483747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645A96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B61928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Katja Koe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00689-E2BF-4EED-AA6A-F93A0EDB7D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4110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4647B-CE3B-4992-A3CB-83F1EA584B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3256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8"/>
            <a:ext cx="8553451" cy="7492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Otsikko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431928"/>
            <a:ext cx="10515600" cy="47450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tekstiä napsauttamalla</a:t>
            </a:r>
          </a:p>
          <a:p>
            <a:pPr lvl="0"/>
            <a:endParaRPr lang="fi-FI" dirty="0"/>
          </a:p>
          <a:p>
            <a:pPr lvl="0"/>
            <a:endParaRPr lang="fi-FI" dirty="0"/>
          </a:p>
          <a:p>
            <a:pPr lvl="0"/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95AB"/>
                </a:solidFill>
              </a:defRPr>
            </a:lvl1pPr>
          </a:lstStyle>
          <a:p>
            <a:endParaRPr lang="fi-FI" dirty="0"/>
          </a:p>
        </p:txBody>
      </p:sp>
      <p:graphicFrame>
        <p:nvGraphicFramePr>
          <p:cNvPr id="7" name="Objekti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29453294"/>
              </p:ext>
            </p:extLst>
          </p:nvPr>
        </p:nvGraphicFramePr>
        <p:xfrm>
          <a:off x="-69056" y="2"/>
          <a:ext cx="12387739" cy="123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1" name="Acrobat Document" r:id="rId15" imgW="5934057" imgH="113991" progId="AcroExch.Document.11">
                  <p:embed/>
                </p:oleObj>
              </mc:Choice>
              <mc:Fallback>
                <p:oleObj name="Acrobat Document" r:id="rId15" imgW="5934057" imgH="113991" progId="AcroExch.Document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69056" y="2"/>
                        <a:ext cx="12387739" cy="1238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Kuva 7"/>
          <p:cNvPicPr/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2363" y="215900"/>
            <a:ext cx="1428751" cy="478790"/>
          </a:xfrm>
          <a:prstGeom prst="rect">
            <a:avLst/>
          </a:prstGeom>
        </p:spPr>
      </p:pic>
      <p:pic>
        <p:nvPicPr>
          <p:cNvPr id="9" name="Kuva 8"/>
          <p:cNvPicPr/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2363" y="215900"/>
            <a:ext cx="1428751" cy="478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830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95AB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95AB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95AB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95AB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95AB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Katja Koe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9BDCEC-993F-48C9-BFD7-346BC284F7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078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Katja Koe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49AF9-5B7D-4553-9D86-223D910835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1606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Katja Koe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ADD12D-E74C-4061-B543-4F52C01B0A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2409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6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5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Kuva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4453" y="5123307"/>
            <a:ext cx="5760720" cy="1316736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811851" y="1195763"/>
            <a:ext cx="10536964" cy="2021987"/>
          </a:xfrm>
        </p:spPr>
        <p:txBody>
          <a:bodyPr>
            <a:normAutofit fontScale="90000"/>
          </a:bodyPr>
          <a:lstStyle/>
          <a:p>
            <a:r>
              <a:rPr lang="en-US" dirty="0"/>
              <a:t>New ethnicities in the making - young people and peer relations in Finland </a:t>
            </a:r>
            <a:endParaRPr lang="fi-FI" dirty="0">
              <a:solidFill>
                <a:srgbClr val="645A96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811851" y="3322066"/>
            <a:ext cx="10536964" cy="1277872"/>
          </a:xfrm>
        </p:spPr>
        <p:txBody>
          <a:bodyPr>
            <a:normAutofit lnSpcReduction="10000"/>
          </a:bodyPr>
          <a:lstStyle/>
          <a:p>
            <a:pPr algn="r"/>
            <a:r>
              <a:rPr lang="fi-FI" dirty="0"/>
              <a:t>Antti Kivijärvi</a:t>
            </a:r>
          </a:p>
          <a:p>
            <a:pPr algn="r"/>
            <a:r>
              <a:rPr lang="en-US" dirty="0"/>
              <a:t>All Youth Building Sustainable Wellbeing </a:t>
            </a:r>
          </a:p>
          <a:p>
            <a:pPr algn="r"/>
            <a:r>
              <a:rPr lang="fi-FI" dirty="0"/>
              <a:t>23.11.2018</a:t>
            </a:r>
          </a:p>
        </p:txBody>
      </p:sp>
      <p:graphicFrame>
        <p:nvGraphicFramePr>
          <p:cNvPr id="6" name="Objekti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8281198"/>
              </p:ext>
            </p:extLst>
          </p:nvPr>
        </p:nvGraphicFramePr>
        <p:xfrm>
          <a:off x="-2942" y="-4452"/>
          <a:ext cx="12204000" cy="14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4" name="Acrobat Document" r:id="rId5" imgW="5829257" imgH="95224" progId="AcroExch.Document.11">
                  <p:embed/>
                </p:oleObj>
              </mc:Choice>
              <mc:Fallback>
                <p:oleObj name="Acrobat Document" r:id="rId5" imgW="5829257" imgH="95224" progId="AcroExch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-2942" y="-4452"/>
                        <a:ext cx="12204000" cy="14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Kuva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8882" y="222299"/>
            <a:ext cx="2880360" cy="758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36890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Situational boundaries: Region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Tx/>
              <a:buChar char="-"/>
            </a:pPr>
            <a:endParaRPr lang="en-US" dirty="0"/>
          </a:p>
          <a:p>
            <a:pPr marL="457200" indent="-457200">
              <a:buFontTx/>
              <a:buChar char="-"/>
            </a:pPr>
            <a:r>
              <a:rPr lang="en-US" sz="2800" dirty="0"/>
              <a:t>Multiethnic urban neighborhoods</a:t>
            </a:r>
          </a:p>
          <a:p>
            <a:pPr marL="864000"/>
            <a:endParaRPr lang="en-US" sz="2200" dirty="0"/>
          </a:p>
          <a:p>
            <a:pPr marL="864000"/>
            <a:r>
              <a:rPr lang="en-US" sz="2400" i="1" dirty="0"/>
              <a:t>They are from so many cultural backgrounds that I don’t think that there are any fixed groups at all.</a:t>
            </a:r>
            <a:r>
              <a:rPr lang="fi-FI" sz="2200" i="1" dirty="0"/>
              <a:t> </a:t>
            </a:r>
            <a:r>
              <a:rPr lang="fi-FI" sz="2200" dirty="0"/>
              <a:t>(Kivijärvi 2015)</a:t>
            </a:r>
            <a:endParaRPr lang="en-US" sz="2200" dirty="0"/>
          </a:p>
          <a:p>
            <a:pPr marL="457200" indent="-457200">
              <a:buFontTx/>
              <a:buChar char="-"/>
            </a:pPr>
            <a:endParaRPr lang="en-US" sz="2800" dirty="0"/>
          </a:p>
          <a:p>
            <a:pPr marL="457200" indent="-457200">
              <a:buFontTx/>
              <a:buChar char="-"/>
            </a:pPr>
            <a:r>
              <a:rPr lang="en-US" sz="2800" dirty="0"/>
              <a:t>Less populated areas</a:t>
            </a:r>
            <a:endParaRPr lang="fi-FI" dirty="0"/>
          </a:p>
          <a:p>
            <a:pPr marL="864000"/>
            <a:endParaRPr lang="fi-FI" sz="2800" dirty="0"/>
          </a:p>
          <a:p>
            <a:pPr marL="864000"/>
            <a:r>
              <a:rPr lang="en-US" sz="2400" i="1" dirty="0"/>
              <a:t>In a small town when you meet one, he will know another and he again knows others and so on.</a:t>
            </a:r>
            <a:r>
              <a:rPr lang="fi-FI" sz="2400" i="1" dirty="0"/>
              <a:t> </a:t>
            </a:r>
            <a:r>
              <a:rPr lang="fi-FI" sz="2400" dirty="0"/>
              <a:t>(Kivijärvi 2016)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390445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Situational boundaries: Hyper-diversity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  <a:p>
            <a:endParaRPr lang="fi-FI" dirty="0"/>
          </a:p>
          <a:p>
            <a:r>
              <a:rPr lang="en-US" dirty="0"/>
              <a:t>Oona: </a:t>
            </a:r>
            <a:r>
              <a:rPr lang="en-US" i="1" dirty="0"/>
              <a:t>It is easier than in school because there are more people from different backgrounds.</a:t>
            </a:r>
            <a:r>
              <a:rPr lang="en-US" dirty="0"/>
              <a:t> </a:t>
            </a:r>
            <a:endParaRPr lang="en-US" i="1" dirty="0"/>
          </a:p>
          <a:p>
            <a:r>
              <a:rPr lang="en-US" dirty="0"/>
              <a:t>Helga: </a:t>
            </a:r>
            <a:r>
              <a:rPr lang="en-US" i="1" dirty="0"/>
              <a:t>Yes. It somehow feels that you are able to be free and your genuine self in there. A while ago we had a discussion with Anne and were thinking that it’s like a dream. Or when you are in school it feels that that it don’t exist at all. It is a totally different world. </a:t>
            </a:r>
            <a:r>
              <a:rPr lang="en-US" dirty="0"/>
              <a:t>(Kivijärvi 2015)</a:t>
            </a:r>
            <a:endParaRPr lang="en-US" i="1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72114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Conclusion – where to go from here?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n-GB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/>
              <a:t>Old ethnicities in today’s Finland?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/>
              <a:t>Emergence of local ethnicities?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/>
              <a:t>Persistence of Finnishness as an ethno-cultural identity</a:t>
            </a:r>
          </a:p>
        </p:txBody>
      </p:sp>
    </p:spTree>
    <p:extLst>
      <p:ext uri="{BB962C8B-B14F-4D97-AF65-F5344CB8AC3E}">
        <p14:creationId xmlns:p14="http://schemas.microsoft.com/office/powerpoint/2010/main" val="3019850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Setting the stage: Young people, peer relations and feeling well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Young people as a cohort of peer sociability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Peer relations as a primary source of subjective wellbeing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Youth from immigrant backgrounds: Settlement through peer relations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94141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2" y="771041"/>
            <a:ext cx="10211510" cy="835567"/>
          </a:xfrm>
        </p:spPr>
        <p:txBody>
          <a:bodyPr/>
          <a:lstStyle/>
          <a:p>
            <a:r>
              <a:rPr lang="en-US" dirty="0"/>
              <a:t>New ethnicities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‘The end of the essential black subject’ (Hall 1989)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Ethnicities as historically, culturally and politically constructed diversity</a:t>
            </a:r>
          </a:p>
          <a:p>
            <a:endParaRPr lang="en-US" sz="2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Subsequent youth studies: New ethnicities in everyday life of young people (e.g. Back 1996; </a:t>
            </a:r>
            <a:r>
              <a:rPr lang="en-US" sz="2600" dirty="0" err="1"/>
              <a:t>Vestel</a:t>
            </a:r>
            <a:r>
              <a:rPr lang="en-US" sz="2600" dirty="0"/>
              <a:t> 2004)</a:t>
            </a:r>
          </a:p>
        </p:txBody>
      </p:sp>
    </p:spTree>
    <p:extLst>
      <p:ext uri="{BB962C8B-B14F-4D97-AF65-F5344CB8AC3E}">
        <p14:creationId xmlns:p14="http://schemas.microsoft.com/office/powerpoint/2010/main" val="923002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Ethnicities without groups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fi-FI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Before (Barth 1969) and after (e.g. Brubaker 2004) ‘new ethnicities’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Ethnicity as a process: Making of ethnic boundaries in different levels of society</a:t>
            </a:r>
          </a:p>
          <a:p>
            <a:pPr marL="1143000" lvl="1" indent="-457200"/>
            <a:r>
              <a:rPr lang="en-US" dirty="0"/>
              <a:t>Group/category</a:t>
            </a:r>
          </a:p>
          <a:p>
            <a:pPr marL="1143000" lvl="1" indent="-457200"/>
            <a:r>
              <a:rPr lang="en-US" dirty="0" err="1"/>
              <a:t>Primordialism</a:t>
            </a:r>
            <a:r>
              <a:rPr lang="en-US" dirty="0"/>
              <a:t>/</a:t>
            </a:r>
            <a:r>
              <a:rPr lang="en-US" dirty="0" err="1"/>
              <a:t>situationalism</a:t>
            </a:r>
            <a:endParaRPr lang="en-US" dirty="0"/>
          </a:p>
          <a:p>
            <a:pPr marL="1143000" lvl="1" indent="-457200"/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Focus on young people and everyday life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02498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Modern Finland and migration in statistics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Emigration </a:t>
            </a:r>
            <a:r>
              <a:rPr lang="en-US" dirty="0">
                <a:sym typeface="Wingdings" panose="05000000000000000000" pitchFamily="2" charset="2"/>
              </a:rPr>
              <a:t> immigration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Small numbers: A young 1st generation and a very young 2nd generation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Both categories and groups in the making</a:t>
            </a:r>
          </a:p>
        </p:txBody>
      </p:sp>
      <p:graphicFrame>
        <p:nvGraphicFramePr>
          <p:cNvPr id="6" name="Sisällön paikkamerkki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003850586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kstiruutu 2"/>
          <p:cNvSpPr txBox="1"/>
          <p:nvPr/>
        </p:nvSpPr>
        <p:spPr>
          <a:xfrm>
            <a:off x="6960358" y="6182436"/>
            <a:ext cx="38350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Statistics</a:t>
            </a:r>
            <a:r>
              <a:rPr lang="fi-FI" dirty="0"/>
              <a:t> Finland 2017</a:t>
            </a:r>
          </a:p>
        </p:txBody>
      </p:sp>
    </p:spTree>
    <p:extLst>
      <p:ext uri="{BB962C8B-B14F-4D97-AF65-F5344CB8AC3E}">
        <p14:creationId xmlns:p14="http://schemas.microsoft.com/office/powerpoint/2010/main" val="1179561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Modern Finland and migration in statistics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Emigration </a:t>
            </a:r>
            <a:r>
              <a:rPr lang="en-US" dirty="0">
                <a:sym typeface="Wingdings" panose="05000000000000000000" pitchFamily="2" charset="2"/>
              </a:rPr>
              <a:t> immigration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Small numbers: A young 1st generation and a very young 2nd generation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Both categories and groups in the making</a:t>
            </a:r>
          </a:p>
        </p:txBody>
      </p:sp>
      <p:graphicFrame>
        <p:nvGraphicFramePr>
          <p:cNvPr id="6" name="Sisällön paikkamerkki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425592104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kstiruutu 2"/>
          <p:cNvSpPr txBox="1"/>
          <p:nvPr/>
        </p:nvSpPr>
        <p:spPr>
          <a:xfrm>
            <a:off x="7615451" y="6168788"/>
            <a:ext cx="25657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Statistics Finland 2017</a:t>
            </a:r>
          </a:p>
        </p:txBody>
      </p:sp>
    </p:spTree>
    <p:extLst>
      <p:ext uri="{BB962C8B-B14F-4D97-AF65-F5344CB8AC3E}">
        <p14:creationId xmlns:p14="http://schemas.microsoft.com/office/powerpoint/2010/main" val="646545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Rigid boundaries: The dichotomy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sz="3200" dirty="0"/>
              <a:t>‘Finnish’ and ‘foreign’ youth</a:t>
            </a:r>
          </a:p>
          <a:p>
            <a:endParaRPr lang="en-US" dirty="0"/>
          </a:p>
          <a:p>
            <a:pPr marL="864000" lvl="2" indent="0">
              <a:spcBef>
                <a:spcPts val="1000"/>
              </a:spcBef>
              <a:buNone/>
            </a:pPr>
            <a:r>
              <a:rPr lang="en-US" altLang="fi-FI" sz="2200" i="1" dirty="0"/>
              <a:t>But it’s like, all foreign people feel some king of togetherness.</a:t>
            </a:r>
          </a:p>
          <a:p>
            <a:pPr marL="864000" lvl="2" indent="0">
              <a:spcBef>
                <a:spcPts val="1000"/>
              </a:spcBef>
              <a:buNone/>
            </a:pPr>
            <a:r>
              <a:rPr lang="fi-FI" altLang="fi-FI" sz="2200" dirty="0"/>
              <a:t>(FYRS 2005)</a:t>
            </a:r>
          </a:p>
          <a:p>
            <a:pPr marL="864000"/>
            <a:endParaRPr lang="en-US" sz="2200" dirty="0"/>
          </a:p>
          <a:p>
            <a:pPr marL="864000"/>
            <a:r>
              <a:rPr lang="en-US" sz="2200" i="1" dirty="0">
                <a:solidFill>
                  <a:schemeClr val="tx1"/>
                </a:solidFill>
              </a:rPr>
              <a:t>Do you feel you are Somalian?</a:t>
            </a:r>
          </a:p>
          <a:p>
            <a:pPr marL="864000"/>
            <a:r>
              <a:rPr lang="en-US" sz="2200" i="1" dirty="0">
                <a:solidFill>
                  <a:schemeClr val="tx1"/>
                </a:solidFill>
              </a:rPr>
              <a:t>Just a foreigner, I don’t think of myself as from a speciﬁc country. Just that I’m </a:t>
            </a:r>
          </a:p>
          <a:p>
            <a:pPr marL="864000"/>
            <a:r>
              <a:rPr lang="en-US" sz="2200" i="1" dirty="0">
                <a:solidFill>
                  <a:schemeClr val="tx1"/>
                </a:solidFill>
              </a:rPr>
              <a:t>foreign. (…) Like, I’ve not even seen my own country.</a:t>
            </a:r>
          </a:p>
          <a:p>
            <a:pPr marL="864000"/>
            <a:r>
              <a:rPr lang="fi-FI" sz="2200" dirty="0">
                <a:solidFill>
                  <a:schemeClr val="tx1"/>
                </a:solidFill>
              </a:rPr>
              <a:t>(</a:t>
            </a:r>
            <a:r>
              <a:rPr lang="fi-FI" sz="2200" dirty="0" err="1">
                <a:solidFill>
                  <a:schemeClr val="tx1"/>
                </a:solidFill>
              </a:rPr>
              <a:t>Solhjell</a:t>
            </a:r>
            <a:r>
              <a:rPr lang="fi-FI" sz="2200" dirty="0">
                <a:solidFill>
                  <a:schemeClr val="tx1"/>
                </a:solidFill>
              </a:rPr>
              <a:t> et al. 2018)</a:t>
            </a:r>
          </a:p>
        </p:txBody>
      </p:sp>
    </p:spTree>
    <p:extLst>
      <p:ext uri="{BB962C8B-B14F-4D97-AF65-F5344CB8AC3E}">
        <p14:creationId xmlns:p14="http://schemas.microsoft.com/office/powerpoint/2010/main" val="17228209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Rigid boundaries: The dichotomy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  <a:p>
            <a:endParaRPr lang="fi-FI" dirty="0"/>
          </a:p>
          <a:p>
            <a:r>
              <a:rPr lang="en-US" dirty="0"/>
              <a:t>Foreignness as a positive self-identification</a:t>
            </a:r>
          </a:p>
          <a:p>
            <a:endParaRPr lang="fi-FI" dirty="0"/>
          </a:p>
          <a:p>
            <a:endParaRPr lang="fi-FI" dirty="0"/>
          </a:p>
          <a:p>
            <a:pPr marL="864000"/>
            <a:r>
              <a:rPr lang="en-US" altLang="fi-FI" sz="2200" i="1" dirty="0">
                <a:solidFill>
                  <a:schemeClr val="tx1"/>
                </a:solidFill>
              </a:rPr>
              <a:t>I’m like, I can adapt. Wherever I am I can adjust to the surroundings and the people there. </a:t>
            </a:r>
            <a:r>
              <a:rPr lang="en-US" altLang="fi-FI" sz="2200" dirty="0">
                <a:solidFill>
                  <a:schemeClr val="tx1"/>
                </a:solidFill>
              </a:rPr>
              <a:t>(FYRS 2005)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196155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Situational boundaries: Context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/>
              <a:t>Friends in school contexts</a:t>
            </a:r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/>
              <a:t>Friends in leisure contexts</a:t>
            </a:r>
          </a:p>
        </p:txBody>
      </p:sp>
      <p:graphicFrame>
        <p:nvGraphicFramePr>
          <p:cNvPr id="8" name="Sisällön paikkamerkki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070697708"/>
              </p:ext>
            </p:extLst>
          </p:nvPr>
        </p:nvGraphicFramePr>
        <p:xfrm>
          <a:off x="894379" y="2518723"/>
          <a:ext cx="5157787" cy="31723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Sisällön paikkamerkki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4107621271"/>
              </p:ext>
            </p:extLst>
          </p:nvPr>
        </p:nvGraphicFramePr>
        <p:xfrm>
          <a:off x="6172200" y="2505075"/>
          <a:ext cx="5183188" cy="3240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kstiruutu 2"/>
          <p:cNvSpPr txBox="1"/>
          <p:nvPr/>
        </p:nvSpPr>
        <p:spPr>
          <a:xfrm>
            <a:off x="3875964" y="5718412"/>
            <a:ext cx="4107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800" dirty="0" err="1"/>
              <a:t>Spiel</a:t>
            </a:r>
            <a:r>
              <a:rPr lang="fi-FI" sz="2800" dirty="0"/>
              <a:t> &amp; </a:t>
            </a:r>
            <a:r>
              <a:rPr lang="fi-FI" sz="2800" dirty="0" err="1"/>
              <a:t>Strohmeier</a:t>
            </a:r>
            <a:r>
              <a:rPr lang="fi-FI" sz="2800" dirty="0"/>
              <a:t> 2012</a:t>
            </a:r>
          </a:p>
        </p:txBody>
      </p:sp>
    </p:spTree>
    <p:extLst>
      <p:ext uri="{BB962C8B-B14F-4D97-AF65-F5344CB8AC3E}">
        <p14:creationId xmlns:p14="http://schemas.microsoft.com/office/powerpoint/2010/main" val="1538042732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-pohja_English_NT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-pohja_English_NTS" id="{B0C5080E-90DC-4B11-BCA3-85EA4FC765D9}" vid="{F0870F52-69A8-419B-8068-4EB133FC2DC9}"/>
    </a:ext>
  </a:extLst>
</a:theme>
</file>

<file path=ppt/theme/theme10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NT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-pohja_English_NTS" id="{B0C5080E-90DC-4B11-BCA3-85EA4FC765D9}" vid="{8B54B587-059C-48F2-A0B7-606C17C418B3}"/>
    </a:ext>
  </a:extLst>
</a:theme>
</file>

<file path=ppt/theme/theme3.xml><?xml version="1.0" encoding="utf-8"?>
<a:theme xmlns:a="http://schemas.openxmlformats.org/drawingml/2006/main" name="4_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-pohja_English_NTS" id="{B0C5080E-90DC-4B11-BCA3-85EA4FC765D9}" vid="{29BD9725-D38B-451E-82C3-292633FA9216}"/>
    </a:ext>
  </a:extLst>
</a:theme>
</file>

<file path=ppt/theme/theme4.xml><?xml version="1.0" encoding="utf-8"?>
<a:theme xmlns:a="http://schemas.openxmlformats.org/drawingml/2006/main" name="3_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-pohja_English_NTS" id="{B0C5080E-90DC-4B11-BCA3-85EA4FC765D9}" vid="{8A22B9AE-B356-46C9-B9AC-6C069CF26BE4}"/>
    </a:ext>
  </a:extLst>
</a:theme>
</file>

<file path=ppt/theme/theme5.xml><?xml version="1.0" encoding="utf-8"?>
<a:theme xmlns:a="http://schemas.openxmlformats.org/drawingml/2006/main" name="NTS Perusdi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-pohja_English_NTS" id="{B0C5080E-90DC-4B11-BCA3-85EA4FC765D9}" vid="{6BF16C59-68F0-4512-97F2-D4AFFC653E92}"/>
    </a:ext>
  </a:extLst>
</a:theme>
</file>

<file path=ppt/theme/theme6.xml><?xml version="1.0" encoding="utf-8"?>
<a:theme xmlns:a="http://schemas.openxmlformats.org/drawingml/2006/main" name="2_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-pohja_English_NTS" id="{B0C5080E-90DC-4B11-BCA3-85EA4FC765D9}" vid="{29B33B31-D78E-470A-93C8-506E2FF32883}"/>
    </a:ext>
  </a:extLst>
</a:theme>
</file>

<file path=ppt/theme/theme7.xml><?xml version="1.0" encoding="utf-8"?>
<a:theme xmlns:a="http://schemas.openxmlformats.org/drawingml/2006/main" name="1_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-pohja_English_NTS" id="{B0C5080E-90DC-4B11-BCA3-85EA4FC765D9}" vid="{EACA86AD-28CA-4E51-9E7C-58CB1A03376F}"/>
    </a:ext>
  </a:extLst>
</a:theme>
</file>

<file path=ppt/theme/theme8.xml><?xml version="1.0" encoding="utf-8"?>
<a:theme xmlns:a="http://schemas.openxmlformats.org/drawingml/2006/main" name="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-pohja_English_NTS" id="{B0C5080E-90DC-4B11-BCA3-85EA4FC765D9}" vid="{1AD847BF-D9AD-493E-8573-BC9D8F734467}"/>
    </a:ext>
  </a:extLst>
</a:theme>
</file>

<file path=ppt/theme/theme9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PowerPoint-pohja_English_NTS</Template>
  <TotalTime>971</TotalTime>
  <Words>530</Words>
  <Application>Microsoft Office PowerPoint</Application>
  <PresentationFormat>Widescreen</PresentationFormat>
  <Paragraphs>101</Paragraphs>
  <Slides>12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8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5" baseType="lpstr">
      <vt:lpstr>Arial</vt:lpstr>
      <vt:lpstr>Calibri</vt:lpstr>
      <vt:lpstr>Calibri Light</vt:lpstr>
      <vt:lpstr>Wingdings</vt:lpstr>
      <vt:lpstr>PowerPoint-pohja_English_NTS</vt:lpstr>
      <vt:lpstr>NTS</vt:lpstr>
      <vt:lpstr>4_Mukautettu suunnittelumalli</vt:lpstr>
      <vt:lpstr>3_Mukautettu suunnittelumalli</vt:lpstr>
      <vt:lpstr>NTS Perusdia</vt:lpstr>
      <vt:lpstr>2_Mukautettu suunnittelumalli</vt:lpstr>
      <vt:lpstr>1_Mukautettu suunnittelumalli</vt:lpstr>
      <vt:lpstr>Mukautettu suunnittelumalli</vt:lpstr>
      <vt:lpstr>Acrobat Document</vt:lpstr>
      <vt:lpstr>New ethnicities in the making - young people and peer relations in Finland </vt:lpstr>
      <vt:lpstr>Setting the stage: Young people, peer relations and feeling well</vt:lpstr>
      <vt:lpstr>New ethnicities</vt:lpstr>
      <vt:lpstr>Ethnicities without groups</vt:lpstr>
      <vt:lpstr>Modern Finland and migration in statistics</vt:lpstr>
      <vt:lpstr>Modern Finland and migration in statistics</vt:lpstr>
      <vt:lpstr>Rigid boundaries: The dichotomy</vt:lpstr>
      <vt:lpstr>Rigid boundaries: The dichotomy</vt:lpstr>
      <vt:lpstr>Situational boundaries: Context</vt:lpstr>
      <vt:lpstr>Situational boundaries: Region</vt:lpstr>
      <vt:lpstr>Situational boundaries: Hyper-diversity</vt:lpstr>
      <vt:lpstr>Conclusion – where to go from here?</vt:lpstr>
    </vt:vector>
  </TitlesOfParts>
  <Company>Allianssi 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ethnicities in the making - young people and peer relations in Finland</dc:title>
  <dc:creator>Antti Kivijärvi</dc:creator>
  <cp:lastModifiedBy>Pasi Huttunen</cp:lastModifiedBy>
  <cp:revision>77</cp:revision>
  <cp:lastPrinted>2015-10-07T08:23:04Z</cp:lastPrinted>
  <dcterms:created xsi:type="dcterms:W3CDTF">2018-11-12T11:38:19Z</dcterms:created>
  <dcterms:modified xsi:type="dcterms:W3CDTF">2018-12-13T11:45:55Z</dcterms:modified>
</cp:coreProperties>
</file>