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ctr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ctr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ctr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ctr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ctr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ctr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ctr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ctr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5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6" name="Shape 3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spcBef>
                <a:spcPts val="400"/>
              </a:spcBef>
              <a:defRPr sz="1200" u="sng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The Internet’s governance landscape</a:t>
            </a:r>
          </a:p>
          <a:p>
            <a:pPr>
              <a:lnSpc>
                <a:spcPct val="125000"/>
              </a:lnSpc>
              <a:spcBef>
                <a:spcPts val="400"/>
              </a:spcBef>
              <a:defRPr sz="1200" u="sng"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  <a:p>
            <a:pPr marL="171450" indent="-171450">
              <a:lnSpc>
                <a:spcPct val="125000"/>
              </a:lnSpc>
              <a:spcBef>
                <a:spcPts val="400"/>
              </a:spcBef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This diagram shows the organizations and communities that have organically evolved to guide the operation and development of the technologies and infrastructure that comprise the global Internet. </a:t>
            </a:r>
          </a:p>
          <a:p>
            <a:pPr marL="171450" indent="-171450">
              <a:lnSpc>
                <a:spcPct val="125000"/>
              </a:lnSpc>
              <a:spcBef>
                <a:spcPts val="400"/>
              </a:spcBef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These organizations share common values and a shared commitment to the open development of the Internet. </a:t>
            </a:r>
          </a:p>
          <a:p>
            <a:pPr marL="171450" indent="-171450">
              <a:lnSpc>
                <a:spcPct val="125000"/>
              </a:lnSpc>
              <a:spcBef>
                <a:spcPts val="400"/>
              </a:spcBef>
              <a:buSzPct val="100000"/>
              <a:buFont typeface="Arial"/>
              <a:buChar char="•"/>
              <a:defRPr sz="1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The multistakeholder model is a logical consequence of the Internet’s original design. </a:t>
            </a:r>
          </a:p>
          <a:p>
            <a:pPr marL="171450" indent="-171450">
              <a:lnSpc>
                <a:spcPct val="125000"/>
              </a:lnSpc>
              <a:spcBef>
                <a:spcPts val="400"/>
              </a:spcBef>
              <a:buSzPct val="100000"/>
              <a:buFont typeface="Arial"/>
              <a:buChar char="•"/>
              <a:defRPr sz="1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The Internet’s protocols and standards have been developed openly and transparently with everyone who wants to participate.</a:t>
            </a:r>
          </a:p>
          <a:p>
            <a:pPr marL="171450" indent="-171450">
              <a:lnSpc>
                <a:spcPct val="125000"/>
              </a:lnSpc>
              <a:spcBef>
                <a:spcPts val="400"/>
              </a:spcBef>
              <a:buSzPct val="100000"/>
              <a:buFont typeface="Arial"/>
              <a:buChar char="•"/>
              <a:defRPr sz="1200" b="1">
                <a:latin typeface="Calibri"/>
                <a:ea typeface="Calibri"/>
                <a:cs typeface="Calibri"/>
                <a:sym typeface="Calibri"/>
              </a:defRPr>
            </a:pPr>
            <a:r>
              <a:t>Stakeholders bring their expertise and enthusiasm</a:t>
            </a:r>
            <a:r>
              <a:rPr b="0"/>
              <a:t> </a:t>
            </a:r>
            <a:r>
              <a:t>and work collaboratively</a:t>
            </a:r>
            <a:r>
              <a:rPr b="0"/>
              <a:t> to deliver better outputs that can be implemented.</a:t>
            </a:r>
          </a:p>
          <a:p>
            <a:pPr marL="171450" indent="-171450">
              <a:lnSpc>
                <a:spcPct val="125000"/>
              </a:lnSpc>
              <a:spcBef>
                <a:spcPts val="400"/>
              </a:spcBef>
              <a:buSzPct val="100000"/>
              <a:buFont typeface="Arial"/>
              <a:buChar char="•"/>
              <a:defRPr sz="1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These stakeholders include the 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public and private sectors, academia, and civil society.</a:t>
            </a:r>
          </a:p>
          <a:p>
            <a:pPr marL="171450" indent="-171450">
              <a:lnSpc>
                <a:spcPct val="125000"/>
              </a:lnSpc>
              <a:spcBef>
                <a:spcPts val="400"/>
              </a:spcBef>
              <a:buSzPct val="100000"/>
              <a:buFont typeface="Arial"/>
              <a:buChar char="•"/>
              <a:defRPr sz="1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Because decision-making is consensus-driven, standards are voluntarily adopted.</a:t>
            </a:r>
          </a:p>
          <a:p>
            <a:pPr marL="171450" indent="-171450">
              <a:lnSpc>
                <a:spcPct val="125000"/>
              </a:lnSpc>
              <a:spcBef>
                <a:spcPts val="400"/>
              </a:spcBef>
              <a:buSzPct val="100000"/>
              <a:buFont typeface="Arial"/>
              <a:buChar char="•"/>
              <a:defRPr sz="1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The Internet’s multistakeholder approach drives innovation and economic stimulation. It contributes to the evolution of the Internet.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r">
              <a:spcBef>
                <a:spcPts val="0"/>
              </a:spcBef>
              <a:buSzTx/>
              <a:buNone/>
              <a:defRPr sz="3700">
                <a:latin typeface="+mj-lt"/>
                <a:ea typeface="+mj-ea"/>
                <a:cs typeface="+mj-cs"/>
                <a:sym typeface="Calluna"/>
              </a:defRPr>
            </a:lvl1pPr>
            <a:lvl2pPr marL="0" indent="228600" algn="r">
              <a:spcBef>
                <a:spcPts val="0"/>
              </a:spcBef>
              <a:buSzTx/>
              <a:buNone/>
              <a:defRPr sz="3700">
                <a:latin typeface="+mj-lt"/>
                <a:ea typeface="+mj-ea"/>
                <a:cs typeface="+mj-cs"/>
                <a:sym typeface="Calluna"/>
              </a:defRPr>
            </a:lvl2pPr>
            <a:lvl3pPr marL="0" indent="457200" algn="r">
              <a:spcBef>
                <a:spcPts val="0"/>
              </a:spcBef>
              <a:buSzTx/>
              <a:buNone/>
              <a:defRPr sz="3700">
                <a:latin typeface="+mj-lt"/>
                <a:ea typeface="+mj-ea"/>
                <a:cs typeface="+mj-cs"/>
                <a:sym typeface="Calluna"/>
              </a:defRPr>
            </a:lvl3pPr>
            <a:lvl4pPr marL="0" indent="685800" algn="r">
              <a:spcBef>
                <a:spcPts val="0"/>
              </a:spcBef>
              <a:buSzTx/>
              <a:buNone/>
              <a:defRPr sz="3700">
                <a:latin typeface="+mj-lt"/>
                <a:ea typeface="+mj-ea"/>
                <a:cs typeface="+mj-cs"/>
                <a:sym typeface="Calluna"/>
              </a:defRPr>
            </a:lvl4pPr>
            <a:lvl5pPr marL="0" indent="914400" algn="r">
              <a:spcBef>
                <a:spcPts val="0"/>
              </a:spcBef>
              <a:buSzTx/>
              <a:buNone/>
              <a:defRPr sz="3700">
                <a:latin typeface="+mj-lt"/>
                <a:ea typeface="+mj-ea"/>
                <a:cs typeface="+mj-cs"/>
                <a:sym typeface="Callu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/>
          <a:lstStyle>
            <a:lvl1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11162453" y="216746"/>
            <a:ext cx="1300481" cy="758614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75839"/>
            <a:ext cx="11704322" cy="6436926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SzPct val="100000"/>
              <a:buChar char="➢"/>
              <a:defRPr sz="440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06235" indent="-449035" defTabSz="1300480">
              <a:spcBef>
                <a:spcPts val="1000"/>
              </a:spcBef>
              <a:buSzPct val="100000"/>
              <a:buChar char="➢"/>
              <a:defRPr sz="440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defTabSz="1300480">
              <a:spcBef>
                <a:spcPts val="1000"/>
              </a:spcBef>
              <a:buSzPct val="100000"/>
              <a:buChar char="➢"/>
              <a:defRPr sz="440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74520" indent="-502920" defTabSz="1300480">
              <a:spcBef>
                <a:spcPts val="1000"/>
              </a:spcBef>
              <a:buSzPct val="100000"/>
              <a:buChar char="➢"/>
              <a:defRPr sz="440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87600" indent="-558800" defTabSz="1300480">
              <a:spcBef>
                <a:spcPts val="1000"/>
              </a:spcBef>
              <a:buSzPct val="100000"/>
              <a:buChar char="➢"/>
              <a:defRPr sz="440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975359" y="866986"/>
            <a:ext cx="1105408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idx="1"/>
          </p:nvPr>
        </p:nvSpPr>
        <p:spPr>
          <a:xfrm>
            <a:off x="975359" y="2817706"/>
            <a:ext cx="11054082" cy="58521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SzPct val="100000"/>
              <a:buChar char="»"/>
              <a:defRPr sz="4400">
                <a:latin typeface="Arial"/>
                <a:ea typeface="Arial"/>
                <a:cs typeface="Arial"/>
                <a:sym typeface="Arial"/>
              </a:defRPr>
            </a:lvl1pPr>
            <a:lvl2pPr marL="906235" indent="-449035" defTabSz="1300480">
              <a:spcBef>
                <a:spcPts val="1000"/>
              </a:spcBef>
              <a:buSzPct val="100000"/>
              <a:buChar char="–"/>
              <a:defRPr sz="4400">
                <a:latin typeface="Arial"/>
                <a:ea typeface="Arial"/>
                <a:cs typeface="Arial"/>
                <a:sym typeface="Arial"/>
              </a:defRPr>
            </a:lvl2pPr>
            <a:lvl3pPr indent="-419100" defTabSz="1300480">
              <a:spcBef>
                <a:spcPts val="1000"/>
              </a:spcBef>
              <a:buSzPct val="100000"/>
              <a:defRPr sz="4400">
                <a:latin typeface="Arial"/>
                <a:ea typeface="Arial"/>
                <a:cs typeface="Arial"/>
                <a:sym typeface="Arial"/>
              </a:defRPr>
            </a:lvl3pPr>
            <a:lvl4pPr marL="1874520" indent="-502920" defTabSz="1300480">
              <a:spcBef>
                <a:spcPts val="1000"/>
              </a:spcBef>
              <a:buSzPct val="100000"/>
              <a:buChar char="–"/>
              <a:defRPr sz="4400">
                <a:latin typeface="Arial"/>
                <a:ea typeface="Arial"/>
                <a:cs typeface="Arial"/>
                <a:sym typeface="Arial"/>
              </a:defRPr>
            </a:lvl4pPr>
            <a:lvl5pPr marL="2387600" indent="-558800" defTabSz="1300480">
              <a:spcBef>
                <a:spcPts val="1000"/>
              </a:spcBef>
              <a:buSzPct val="100000"/>
              <a:buChar char="»"/>
              <a:defRPr sz="4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32419" y="8886613"/>
            <a:ext cx="397022" cy="389270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999418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dia">
    <p:bg>
      <p:bgPr>
        <a:gradFill flip="none" rotWithShape="1">
          <a:gsLst>
            <a:gs pos="0">
              <a:srgbClr val="FFFFFF"/>
            </a:gs>
            <a:gs pos="79000">
              <a:srgbClr val="FEFEFE"/>
            </a:gs>
            <a:gs pos="92000">
              <a:srgbClr val="EDEDE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3"/>
          <p:cNvSpPr/>
          <p:nvPr/>
        </p:nvSpPr>
        <p:spPr>
          <a:xfrm>
            <a:off x="-1" y="7367767"/>
            <a:ext cx="13004801" cy="122999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47963" y="7982763"/>
            <a:ext cx="429920" cy="453137"/>
          </a:xfrm>
          <a:prstGeom prst="rect">
            <a:avLst/>
          </a:prstGeom>
        </p:spPr>
        <p:txBody>
          <a:bodyPr lIns="48767" tIns="48767" rIns="48767" bIns="48767"/>
          <a:lstStyle>
            <a:lvl1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6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1720" y="7478453"/>
            <a:ext cx="3650350" cy="104617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-1" y="1219199"/>
            <a:ext cx="13004801" cy="607737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7999" y="2639999"/>
            <a:ext cx="8448002" cy="384001"/>
          </a:xfrm>
          <a:prstGeom prst="rect">
            <a:avLst/>
          </a:prstGeom>
          <a:solidFill>
            <a:srgbClr val="0033A0"/>
          </a:solidFill>
        </p:spPr>
        <p:txBody>
          <a:bodyPr lIns="48767" tIns="48767" rIns="48767" bIns="48767"/>
          <a:lstStyle>
            <a:lvl1pPr marL="0" indent="179996" defTabSz="1300447">
              <a:lnSpc>
                <a:spcPct val="90000"/>
              </a:lnSpc>
              <a:spcBef>
                <a:spcPts val="1400"/>
              </a:spcBef>
              <a:buSzTx/>
              <a:buNone/>
              <a:defRPr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457189" defTabSz="1300447">
              <a:lnSpc>
                <a:spcPct val="90000"/>
              </a:lnSpc>
              <a:spcBef>
                <a:spcPts val="1400"/>
              </a:spcBef>
              <a:buSzTx/>
              <a:buNone/>
              <a:defRPr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377" defTabSz="1300447">
              <a:lnSpc>
                <a:spcPct val="90000"/>
              </a:lnSpc>
              <a:spcBef>
                <a:spcPts val="1400"/>
              </a:spcBef>
              <a:buSzTx/>
              <a:buNone/>
              <a:defRPr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1371565" defTabSz="1300447">
              <a:lnSpc>
                <a:spcPct val="90000"/>
              </a:lnSpc>
              <a:spcBef>
                <a:spcPts val="1400"/>
              </a:spcBef>
              <a:buSzTx/>
              <a:buNone/>
              <a:defRPr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828754" defTabSz="1300447">
              <a:lnSpc>
                <a:spcPct val="90000"/>
              </a:lnSpc>
              <a:spcBef>
                <a:spcPts val="1400"/>
              </a:spcBef>
              <a:buSzTx/>
              <a:buNone/>
              <a:defRPr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7" name="Afbeelding 9" descr="Afbeelding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20746" y="1981377"/>
            <a:ext cx="297743" cy="76619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767999" y="1987199"/>
            <a:ext cx="6528002" cy="576001"/>
          </a:xfrm>
          <a:prstGeom prst="rect">
            <a:avLst/>
          </a:prstGeom>
          <a:solidFill>
            <a:srgbClr val="0033A0"/>
          </a:solidFill>
        </p:spPr>
        <p:txBody>
          <a:bodyPr lIns="48767" tIns="48767" rIns="48767" bIns="48767"/>
          <a:lstStyle>
            <a:lvl1pPr indent="179996" algn="l" defTabSz="1300447">
              <a:lnSpc>
                <a:spcPct val="90000"/>
              </a:lnSpc>
              <a:defRPr sz="3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bg>
      <p:bgPr>
        <a:gradFill flip="none" rotWithShape="1">
          <a:gsLst>
            <a:gs pos="0">
              <a:srgbClr val="FFFFFF"/>
            </a:gs>
            <a:gs pos="79000">
              <a:srgbClr val="FEFEFE"/>
            </a:gs>
            <a:gs pos="92000">
              <a:srgbClr val="EDEDE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3"/>
          <p:cNvSpPr/>
          <p:nvPr/>
        </p:nvSpPr>
        <p:spPr>
          <a:xfrm>
            <a:off x="-1" y="7367767"/>
            <a:ext cx="13004801" cy="122999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47963" y="7982763"/>
            <a:ext cx="429920" cy="453137"/>
          </a:xfrm>
          <a:prstGeom prst="rect">
            <a:avLst/>
          </a:prstGeom>
        </p:spPr>
        <p:txBody>
          <a:bodyPr lIns="48767" tIns="48767" rIns="48767" bIns="48767"/>
          <a:lstStyle>
            <a:lvl1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1720" y="7478453"/>
            <a:ext cx="3650350" cy="1046172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Title Text"/>
          <p:cNvSpPr txBox="1">
            <a:spLocks noGrp="1"/>
          </p:cNvSpPr>
          <p:nvPr>
            <p:ph type="title"/>
          </p:nvPr>
        </p:nvSpPr>
        <p:spPr>
          <a:xfrm>
            <a:off x="767999" y="1987199"/>
            <a:ext cx="6528002" cy="576001"/>
          </a:xfrm>
          <a:prstGeom prst="rect">
            <a:avLst/>
          </a:prstGeom>
          <a:solidFill>
            <a:srgbClr val="0033A0"/>
          </a:solidFill>
        </p:spPr>
        <p:txBody>
          <a:bodyPr lIns="48767" tIns="48767" rIns="48767" bIns="48767"/>
          <a:lstStyle>
            <a:lvl1pPr indent="179996" algn="l" defTabSz="1300447">
              <a:lnSpc>
                <a:spcPct val="90000"/>
              </a:lnSpc>
              <a:defRPr sz="3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68001" y="2947199"/>
            <a:ext cx="11209333" cy="4058512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480059" indent="-480059" defTabSz="1300447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2800">
                <a:latin typeface="Verdana"/>
                <a:ea typeface="Verdana"/>
                <a:cs typeface="Verdana"/>
                <a:sym typeface="Verdana"/>
              </a:defRPr>
            </a:lvl1pPr>
            <a:lvl2pPr marL="812779" indent="-355590" defTabSz="1300447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2800">
                <a:latin typeface="Verdana"/>
                <a:ea typeface="Verdana"/>
                <a:cs typeface="Verdana"/>
                <a:sym typeface="Verdana"/>
              </a:defRPr>
            </a:lvl2pPr>
            <a:lvl3pPr marL="1314416" indent="-400039" defTabSz="1300447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2800">
                <a:latin typeface="Verdana"/>
                <a:ea typeface="Verdana"/>
                <a:cs typeface="Verdana"/>
                <a:sym typeface="Verdana"/>
              </a:defRPr>
            </a:lvl3pPr>
            <a:lvl4pPr marL="1828753" indent="-457187" defTabSz="1300447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2800">
                <a:latin typeface="Verdana"/>
                <a:ea typeface="Verdana"/>
                <a:cs typeface="Verdana"/>
                <a:sym typeface="Verdana"/>
              </a:defRPr>
            </a:lvl4pPr>
            <a:lvl5pPr marL="2285943" indent="-457187" defTabSz="1300447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28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80" name="Afbeelding 6" descr="Afbeelding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20746" y="1981377"/>
            <a:ext cx="297743" cy="766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gradFill flip="none" rotWithShape="1">
          <a:gsLst>
            <a:gs pos="0">
              <a:srgbClr val="FFFFFF"/>
            </a:gs>
            <a:gs pos="79000">
              <a:srgbClr val="FEFEFE"/>
            </a:gs>
            <a:gs pos="92000">
              <a:srgbClr val="EDEDE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3"/>
          <p:cNvSpPr/>
          <p:nvPr/>
        </p:nvSpPr>
        <p:spPr>
          <a:xfrm>
            <a:off x="-1" y="7367767"/>
            <a:ext cx="13004801" cy="122999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47963" y="7982763"/>
            <a:ext cx="429920" cy="453137"/>
          </a:xfrm>
          <a:prstGeom prst="rect">
            <a:avLst/>
          </a:prstGeom>
        </p:spPr>
        <p:txBody>
          <a:bodyPr lIns="48767" tIns="48767" rIns="48767" bIns="48767"/>
          <a:lstStyle>
            <a:lvl1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8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1720" y="7478453"/>
            <a:ext cx="3650350" cy="1046172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Title Text"/>
          <p:cNvSpPr txBox="1">
            <a:spLocks noGrp="1"/>
          </p:cNvSpPr>
          <p:nvPr>
            <p:ph type="title"/>
          </p:nvPr>
        </p:nvSpPr>
        <p:spPr>
          <a:xfrm>
            <a:off x="1433599" y="2831999"/>
            <a:ext cx="10752002" cy="1152001"/>
          </a:xfrm>
          <a:prstGeom prst="rect">
            <a:avLst/>
          </a:prstGeom>
          <a:solidFill>
            <a:srgbClr val="0033A0"/>
          </a:solidFill>
        </p:spPr>
        <p:txBody>
          <a:bodyPr lIns="0" tIns="0" rIns="0" bIns="0" anchor="t"/>
          <a:lstStyle>
            <a:lvl1pPr indent="179996" algn="l" defTabSz="1300447">
              <a:lnSpc>
                <a:spcPct val="90000"/>
              </a:lnSpc>
              <a:defRPr sz="5600" b="1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9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33599" y="4099199"/>
            <a:ext cx="10752002" cy="3571202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302399" indent="-302399" defTabSz="1300447">
              <a:lnSpc>
                <a:spcPct val="90000"/>
              </a:lnSpc>
              <a:spcBef>
                <a:spcPts val="0"/>
              </a:spcBef>
              <a:buClr>
                <a:srgbClr val="44546A"/>
              </a:buClr>
              <a:buSzPct val="120000"/>
              <a:buFont typeface="Arial"/>
              <a:defRPr sz="4200">
                <a:latin typeface="Lucida Sans"/>
                <a:ea typeface="Lucida Sans"/>
                <a:cs typeface="Lucida Sans"/>
                <a:sym typeface="Lucida Sans"/>
              </a:defRPr>
            </a:lvl1pPr>
            <a:lvl2pPr marL="708923" indent="-348923" defTabSz="1300447">
              <a:lnSpc>
                <a:spcPct val="90000"/>
              </a:lnSpc>
              <a:spcBef>
                <a:spcPts val="0"/>
              </a:spcBef>
              <a:buClr>
                <a:srgbClr val="44546A"/>
              </a:buClr>
              <a:buSzPct val="120000"/>
              <a:buFont typeface="Arial"/>
              <a:defRPr sz="4200">
                <a:latin typeface="Lucida Sans"/>
                <a:ea typeface="Lucida Sans"/>
                <a:cs typeface="Lucida Sans"/>
                <a:sym typeface="Lucida Sans"/>
              </a:defRPr>
            </a:lvl2pPr>
            <a:lvl3pPr marL="1060363" indent="-412363" defTabSz="1300447">
              <a:lnSpc>
                <a:spcPct val="90000"/>
              </a:lnSpc>
              <a:spcBef>
                <a:spcPts val="0"/>
              </a:spcBef>
              <a:buClr>
                <a:srgbClr val="44546A"/>
              </a:buClr>
              <a:buSzPct val="120000"/>
              <a:buFont typeface="Arial"/>
              <a:defRPr sz="4200">
                <a:latin typeface="Lucida Sans"/>
                <a:ea typeface="Lucida Sans"/>
                <a:cs typeface="Lucida Sans"/>
                <a:sym typeface="Lucida Sans"/>
              </a:defRPr>
            </a:lvl3pPr>
            <a:lvl4pPr marL="1440000" indent="-504000" defTabSz="1300447">
              <a:lnSpc>
                <a:spcPct val="90000"/>
              </a:lnSpc>
              <a:spcBef>
                <a:spcPts val="0"/>
              </a:spcBef>
              <a:buClr>
                <a:srgbClr val="44546A"/>
              </a:buClr>
              <a:buSzPct val="60000"/>
              <a:buFont typeface="Arial"/>
              <a:buChar char="○"/>
              <a:defRPr sz="4200">
                <a:latin typeface="Lucida Sans"/>
                <a:ea typeface="Lucida Sans"/>
                <a:cs typeface="Lucida Sans"/>
                <a:sym typeface="Lucida Sans"/>
              </a:defRPr>
            </a:lvl4pPr>
            <a:lvl5pPr marL="1656000" indent="-504000" defTabSz="1300447">
              <a:lnSpc>
                <a:spcPct val="90000"/>
              </a:lnSpc>
              <a:spcBef>
                <a:spcPts val="0"/>
              </a:spcBef>
              <a:buClr>
                <a:srgbClr val="44546A"/>
              </a:buClr>
              <a:buSzPct val="100000"/>
              <a:buFont typeface="Arial"/>
              <a:buChar char="-"/>
              <a:defRPr sz="4200">
                <a:latin typeface="Lucida Sans"/>
                <a:ea typeface="Lucida Sans"/>
                <a:cs typeface="Lucida Sans"/>
                <a:sym typeface="Lucida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r">
              <a:spcBef>
                <a:spcPts val="0"/>
              </a:spcBef>
              <a:buSzTx/>
              <a:buNone/>
              <a:defRPr sz="3700">
                <a:latin typeface="+mj-lt"/>
                <a:ea typeface="+mj-ea"/>
                <a:cs typeface="+mj-cs"/>
                <a:sym typeface="Calluna"/>
              </a:defRPr>
            </a:lvl1pPr>
            <a:lvl2pPr marL="0" indent="228600" algn="r">
              <a:spcBef>
                <a:spcPts val="0"/>
              </a:spcBef>
              <a:buSzTx/>
              <a:buNone/>
              <a:defRPr sz="3700">
                <a:latin typeface="+mj-lt"/>
                <a:ea typeface="+mj-ea"/>
                <a:cs typeface="+mj-cs"/>
                <a:sym typeface="Calluna"/>
              </a:defRPr>
            </a:lvl2pPr>
            <a:lvl3pPr marL="0" indent="457200" algn="r">
              <a:spcBef>
                <a:spcPts val="0"/>
              </a:spcBef>
              <a:buSzTx/>
              <a:buNone/>
              <a:defRPr sz="3700">
                <a:latin typeface="+mj-lt"/>
                <a:ea typeface="+mj-ea"/>
                <a:cs typeface="+mj-cs"/>
                <a:sym typeface="Calluna"/>
              </a:defRPr>
            </a:lvl3pPr>
            <a:lvl4pPr marL="0" indent="685800" algn="r">
              <a:spcBef>
                <a:spcPts val="0"/>
              </a:spcBef>
              <a:buSzTx/>
              <a:buNone/>
              <a:defRPr sz="3700">
                <a:latin typeface="+mj-lt"/>
                <a:ea typeface="+mj-ea"/>
                <a:cs typeface="+mj-cs"/>
                <a:sym typeface="Calluna"/>
              </a:defRPr>
            </a:lvl4pPr>
            <a:lvl5pPr marL="0" indent="914400" algn="r">
              <a:spcBef>
                <a:spcPts val="0"/>
              </a:spcBef>
              <a:buSzTx/>
              <a:buNone/>
              <a:defRPr sz="3700">
                <a:latin typeface="+mj-lt"/>
                <a:ea typeface="+mj-ea"/>
                <a:cs typeface="+mj-cs"/>
                <a:sym typeface="Callu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bg>
      <p:bgPr>
        <a:gradFill flip="none" rotWithShape="1">
          <a:gsLst>
            <a:gs pos="0">
              <a:srgbClr val="FFFFFF"/>
            </a:gs>
            <a:gs pos="79000">
              <a:srgbClr val="FEFEFE"/>
            </a:gs>
            <a:gs pos="92000">
              <a:srgbClr val="EDEDE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3"/>
          <p:cNvSpPr/>
          <p:nvPr/>
        </p:nvSpPr>
        <p:spPr>
          <a:xfrm>
            <a:off x="-1" y="7367767"/>
            <a:ext cx="13004801" cy="122999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47963" y="7982763"/>
            <a:ext cx="429920" cy="453137"/>
          </a:xfrm>
          <a:prstGeom prst="rect">
            <a:avLst/>
          </a:prstGeom>
        </p:spPr>
        <p:txBody>
          <a:bodyPr lIns="48767" tIns="48767" rIns="48767" bIns="48767"/>
          <a:lstStyle>
            <a:lvl1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0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1720" y="7478453"/>
            <a:ext cx="3650350" cy="10461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08" name="Title Text"/>
          <p:cNvSpPr txBox="1">
            <a:spLocks noGrp="1"/>
          </p:cNvSpPr>
          <p:nvPr>
            <p:ph type="title"/>
          </p:nvPr>
        </p:nvSpPr>
        <p:spPr>
          <a:xfrm>
            <a:off x="952500" y="3937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0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85800" indent="-342900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028700" indent="-342900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371600" indent="-342900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714500" indent="-342900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column – Text + content – Blue">
    <p:bg>
      <p:bgPr>
        <a:solidFill>
          <a:srgbClr val="EE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959" y="7938346"/>
            <a:ext cx="203201" cy="203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Title Text"/>
          <p:cNvSpPr txBox="1">
            <a:spLocks noGrp="1"/>
          </p:cNvSpPr>
          <p:nvPr>
            <p:ph type="title"/>
          </p:nvPr>
        </p:nvSpPr>
        <p:spPr>
          <a:xfrm>
            <a:off x="577040" y="1824107"/>
            <a:ext cx="11862718" cy="573653"/>
          </a:xfrm>
          <a:prstGeom prst="rect">
            <a:avLst/>
          </a:prstGeom>
        </p:spPr>
        <p:txBody>
          <a:bodyPr lIns="0" tIns="0" rIns="0" bIns="0" anchor="t"/>
          <a:lstStyle>
            <a:lvl1pPr algn="l" defTabSz="1300480">
              <a:lnSpc>
                <a:spcPct val="105999"/>
              </a:lnSpc>
              <a:defRPr sz="4200" spc="28">
                <a:solidFill>
                  <a:srgbClr val="3A82E4"/>
                </a:solidFill>
                <a:latin typeface="Hind Light"/>
                <a:ea typeface="Hind Light"/>
                <a:cs typeface="Hind Light"/>
                <a:sym typeface="Hind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28759" y="7984066"/>
            <a:ext cx="210468" cy="215901"/>
          </a:xfrm>
          <a:prstGeom prst="rect">
            <a:avLst/>
          </a:prstGeom>
        </p:spPr>
        <p:txBody>
          <a:bodyPr lIns="0" tIns="0" rIns="0" bIns="0"/>
          <a:lstStyle>
            <a:lvl1pPr algn="r" defTabSz="1300480">
              <a:defRPr sz="1400">
                <a:solidFill>
                  <a:srgbClr val="0C1C2C"/>
                </a:solidFill>
                <a:latin typeface="Hind Light"/>
                <a:ea typeface="Hind Light"/>
                <a:cs typeface="Hind Light"/>
                <a:sym typeface="Hind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22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r">
              <a:spcBef>
                <a:spcPts val="0"/>
              </a:spcBef>
              <a:buSzTx/>
              <a:buNone/>
              <a:defRPr sz="3700">
                <a:latin typeface="+mj-lt"/>
                <a:ea typeface="+mj-ea"/>
                <a:cs typeface="+mj-cs"/>
                <a:sym typeface="Calluna"/>
              </a:defRPr>
            </a:lvl1pPr>
            <a:lvl2pPr marL="0" indent="228600" algn="r">
              <a:spcBef>
                <a:spcPts val="0"/>
              </a:spcBef>
              <a:buSzTx/>
              <a:buNone/>
              <a:defRPr sz="3700">
                <a:latin typeface="+mj-lt"/>
                <a:ea typeface="+mj-ea"/>
                <a:cs typeface="+mj-cs"/>
                <a:sym typeface="Calluna"/>
              </a:defRPr>
            </a:lvl2pPr>
            <a:lvl3pPr marL="0" indent="457200" algn="r">
              <a:spcBef>
                <a:spcPts val="0"/>
              </a:spcBef>
              <a:buSzTx/>
              <a:buNone/>
              <a:defRPr sz="3700">
                <a:latin typeface="+mj-lt"/>
                <a:ea typeface="+mj-ea"/>
                <a:cs typeface="+mj-cs"/>
                <a:sym typeface="Calluna"/>
              </a:defRPr>
            </a:lvl3pPr>
            <a:lvl4pPr marL="0" indent="685800" algn="r">
              <a:spcBef>
                <a:spcPts val="0"/>
              </a:spcBef>
              <a:buSzTx/>
              <a:buNone/>
              <a:defRPr sz="3700">
                <a:latin typeface="+mj-lt"/>
                <a:ea typeface="+mj-ea"/>
                <a:cs typeface="+mj-cs"/>
                <a:sym typeface="Calluna"/>
              </a:defRPr>
            </a:lvl4pPr>
            <a:lvl5pPr marL="0" indent="914400" algn="r">
              <a:spcBef>
                <a:spcPts val="0"/>
              </a:spcBef>
              <a:buSzTx/>
              <a:buNone/>
              <a:defRPr sz="3700">
                <a:latin typeface="+mj-lt"/>
                <a:ea typeface="+mj-ea"/>
                <a:cs typeface="+mj-cs"/>
                <a:sym typeface="Callu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defTabSz="584200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luna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luna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luna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luna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luna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luna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luna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luna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luna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s/c890257cd0a41783846c38bd8b786625/35b8577c10a9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"/><Relationship Id="rId3" Type="http://schemas.openxmlformats.org/officeDocument/2006/relationships/image" Target="../media/image9.jpeg"/><Relationship Id="rId7" Type="http://schemas.openxmlformats.org/officeDocument/2006/relationships/image" Target="../media/image13.t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tif"/><Relationship Id="rId5" Type="http://schemas.openxmlformats.org/officeDocument/2006/relationships/image" Target="../media/image11.tif"/><Relationship Id="rId4" Type="http://schemas.openxmlformats.org/officeDocument/2006/relationships/image" Target="../media/image10.jpeg"/><Relationship Id="rId9" Type="http://schemas.openxmlformats.org/officeDocument/2006/relationships/image" Target="../media/image15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Youth Participation in  Internet Governance…"/>
          <p:cNvSpPr txBox="1">
            <a:spLocks noGrp="1"/>
          </p:cNvSpPr>
          <p:nvPr>
            <p:ph type="subTitle" sz="half" idx="1"/>
          </p:nvPr>
        </p:nvSpPr>
        <p:spPr>
          <a:xfrm>
            <a:off x="1270000" y="5041900"/>
            <a:ext cx="10464800" cy="426556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/>
          <a:lstStyle/>
          <a:p>
            <a:pPr marR="241300">
              <a:spcBef>
                <a:spcPts val="1200"/>
              </a:spcBef>
            </a:pPr>
            <a:r>
              <a:t>Youth Participation in </a:t>
            </a:r>
            <a:br/>
            <a:r>
              <a:t>Internet Governance</a:t>
            </a:r>
          </a:p>
          <a:p>
            <a:pPr marR="241300"/>
            <a:endParaRPr/>
          </a:p>
          <a:p>
            <a:pPr marR="241300"/>
            <a:r>
              <a:t>ALL-YOUTH conference</a:t>
            </a:r>
          </a:p>
          <a:p>
            <a:pPr marR="241300"/>
            <a:r>
              <a:t>23 November 2018</a:t>
            </a:r>
          </a:p>
          <a:p>
            <a:pPr marR="241300"/>
            <a:endParaRPr/>
          </a:p>
          <a:p>
            <a:pPr marR="241300"/>
            <a:r>
              <a:t>Jamal Shahin</a:t>
            </a:r>
          </a:p>
        </p:txBody>
      </p:sp>
      <p:pic>
        <p:nvPicPr>
          <p:cNvPr id="238" name="6. IES.png" descr="6. I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0450" y="7627544"/>
            <a:ext cx="4125139" cy="1501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t="512" r="58"/>
          <a:stretch>
            <a:fillRect/>
          </a:stretch>
        </p:blipFill>
        <p:spPr>
          <a:xfrm>
            <a:off x="1777782" y="7060715"/>
            <a:ext cx="4429920" cy="518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9" extrusionOk="0">
                <a:moveTo>
                  <a:pt x="21" y="3"/>
                </a:moveTo>
                <a:cubicBezTo>
                  <a:pt x="20" y="-11"/>
                  <a:pt x="17" y="25"/>
                  <a:pt x="15" y="69"/>
                </a:cubicBezTo>
                <a:cubicBezTo>
                  <a:pt x="15" y="94"/>
                  <a:pt x="14" y="119"/>
                  <a:pt x="14" y="152"/>
                </a:cubicBezTo>
                <a:cubicBezTo>
                  <a:pt x="13" y="199"/>
                  <a:pt x="12" y="259"/>
                  <a:pt x="12" y="334"/>
                </a:cubicBezTo>
                <a:cubicBezTo>
                  <a:pt x="10" y="435"/>
                  <a:pt x="11" y="695"/>
                  <a:pt x="10" y="846"/>
                </a:cubicBezTo>
                <a:cubicBezTo>
                  <a:pt x="3" y="2008"/>
                  <a:pt x="0" y="4851"/>
                  <a:pt x="0" y="10118"/>
                </a:cubicBezTo>
                <a:cubicBezTo>
                  <a:pt x="0" y="10394"/>
                  <a:pt x="0" y="10424"/>
                  <a:pt x="0" y="10714"/>
                </a:cubicBezTo>
                <a:cubicBezTo>
                  <a:pt x="0" y="10729"/>
                  <a:pt x="0" y="10714"/>
                  <a:pt x="0" y="10730"/>
                </a:cubicBezTo>
                <a:cubicBezTo>
                  <a:pt x="0" y="17324"/>
                  <a:pt x="6" y="21589"/>
                  <a:pt x="15" y="21589"/>
                </a:cubicBezTo>
                <a:cubicBezTo>
                  <a:pt x="20" y="21589"/>
                  <a:pt x="25" y="21548"/>
                  <a:pt x="29" y="21490"/>
                </a:cubicBezTo>
                <a:cubicBezTo>
                  <a:pt x="33" y="21430"/>
                  <a:pt x="35" y="21349"/>
                  <a:pt x="37" y="21258"/>
                </a:cubicBezTo>
                <a:lnTo>
                  <a:pt x="43" y="20928"/>
                </a:lnTo>
                <a:lnTo>
                  <a:pt x="1208" y="20895"/>
                </a:lnTo>
                <a:lnTo>
                  <a:pt x="2371" y="20845"/>
                </a:lnTo>
                <a:lnTo>
                  <a:pt x="2371" y="10961"/>
                </a:lnTo>
                <a:lnTo>
                  <a:pt x="2371" y="1061"/>
                </a:lnTo>
                <a:lnTo>
                  <a:pt x="1208" y="1028"/>
                </a:lnTo>
                <a:lnTo>
                  <a:pt x="43" y="995"/>
                </a:lnTo>
                <a:lnTo>
                  <a:pt x="43" y="615"/>
                </a:lnTo>
                <a:lnTo>
                  <a:pt x="43" y="334"/>
                </a:lnTo>
                <a:cubicBezTo>
                  <a:pt x="37" y="253"/>
                  <a:pt x="42" y="143"/>
                  <a:pt x="54" y="102"/>
                </a:cubicBezTo>
                <a:cubicBezTo>
                  <a:pt x="55" y="101"/>
                  <a:pt x="113" y="104"/>
                  <a:pt x="116" y="102"/>
                </a:cubicBezTo>
                <a:cubicBezTo>
                  <a:pt x="87" y="92"/>
                  <a:pt x="46" y="81"/>
                  <a:pt x="46" y="69"/>
                </a:cubicBezTo>
                <a:cubicBezTo>
                  <a:pt x="47" y="46"/>
                  <a:pt x="45" y="41"/>
                  <a:pt x="45" y="20"/>
                </a:cubicBezTo>
                <a:cubicBezTo>
                  <a:pt x="43" y="18"/>
                  <a:pt x="21" y="5"/>
                  <a:pt x="21" y="3"/>
                </a:cubicBezTo>
                <a:close/>
                <a:moveTo>
                  <a:pt x="21565" y="53"/>
                </a:moveTo>
                <a:cubicBezTo>
                  <a:pt x="21565" y="59"/>
                  <a:pt x="21565" y="63"/>
                  <a:pt x="21565" y="69"/>
                </a:cubicBezTo>
                <a:cubicBezTo>
                  <a:pt x="21566" y="125"/>
                  <a:pt x="21080" y="157"/>
                  <a:pt x="20224" y="185"/>
                </a:cubicBezTo>
                <a:cubicBezTo>
                  <a:pt x="21011" y="206"/>
                  <a:pt x="21565" y="229"/>
                  <a:pt x="21565" y="251"/>
                </a:cubicBezTo>
                <a:lnTo>
                  <a:pt x="21569" y="251"/>
                </a:lnTo>
                <a:lnTo>
                  <a:pt x="21573" y="3474"/>
                </a:lnTo>
                <a:cubicBezTo>
                  <a:pt x="21577" y="1370"/>
                  <a:pt x="21581" y="268"/>
                  <a:pt x="21590" y="284"/>
                </a:cubicBezTo>
                <a:cubicBezTo>
                  <a:pt x="21594" y="290"/>
                  <a:pt x="21597" y="278"/>
                  <a:pt x="21600" y="268"/>
                </a:cubicBezTo>
                <a:cubicBezTo>
                  <a:pt x="21599" y="222"/>
                  <a:pt x="21599" y="166"/>
                  <a:pt x="21598" y="136"/>
                </a:cubicBezTo>
                <a:cubicBezTo>
                  <a:pt x="21598" y="110"/>
                  <a:pt x="21597" y="90"/>
                  <a:pt x="21596" y="69"/>
                </a:cubicBezTo>
                <a:cubicBezTo>
                  <a:pt x="21590" y="63"/>
                  <a:pt x="21576" y="59"/>
                  <a:pt x="21565" y="53"/>
                </a:cubicBezTo>
                <a:close/>
                <a:moveTo>
                  <a:pt x="14016" y="912"/>
                </a:moveTo>
                <a:cubicBezTo>
                  <a:pt x="14009" y="912"/>
                  <a:pt x="13985" y="1061"/>
                  <a:pt x="13962" y="1243"/>
                </a:cubicBezTo>
                <a:cubicBezTo>
                  <a:pt x="13932" y="1482"/>
                  <a:pt x="13875" y="2721"/>
                  <a:pt x="13753" y="5755"/>
                </a:cubicBezTo>
                <a:cubicBezTo>
                  <a:pt x="13661" y="8053"/>
                  <a:pt x="13578" y="10020"/>
                  <a:pt x="13569" y="10118"/>
                </a:cubicBezTo>
                <a:cubicBezTo>
                  <a:pt x="13560" y="10217"/>
                  <a:pt x="13526" y="10332"/>
                  <a:pt x="13494" y="10383"/>
                </a:cubicBezTo>
                <a:cubicBezTo>
                  <a:pt x="13478" y="10409"/>
                  <a:pt x="13464" y="10451"/>
                  <a:pt x="13453" y="10499"/>
                </a:cubicBezTo>
                <a:cubicBezTo>
                  <a:pt x="13448" y="10522"/>
                  <a:pt x="13442" y="10557"/>
                  <a:pt x="13440" y="10581"/>
                </a:cubicBezTo>
                <a:cubicBezTo>
                  <a:pt x="13437" y="10606"/>
                  <a:pt x="13436" y="10624"/>
                  <a:pt x="13436" y="10647"/>
                </a:cubicBezTo>
                <a:cubicBezTo>
                  <a:pt x="13436" y="10676"/>
                  <a:pt x="13439" y="10692"/>
                  <a:pt x="13447" y="10714"/>
                </a:cubicBezTo>
                <a:cubicBezTo>
                  <a:pt x="13471" y="10777"/>
                  <a:pt x="13531" y="10813"/>
                  <a:pt x="13633" y="10813"/>
                </a:cubicBezTo>
                <a:cubicBezTo>
                  <a:pt x="13780" y="10813"/>
                  <a:pt x="13830" y="10767"/>
                  <a:pt x="13830" y="10631"/>
                </a:cubicBezTo>
                <a:cubicBezTo>
                  <a:pt x="13830" y="10530"/>
                  <a:pt x="13813" y="10449"/>
                  <a:pt x="13794" y="10449"/>
                </a:cubicBezTo>
                <a:cubicBezTo>
                  <a:pt x="13763" y="10449"/>
                  <a:pt x="13738" y="10372"/>
                  <a:pt x="13720" y="10251"/>
                </a:cubicBezTo>
                <a:cubicBezTo>
                  <a:pt x="13711" y="10191"/>
                  <a:pt x="13706" y="10119"/>
                  <a:pt x="13701" y="10036"/>
                </a:cubicBezTo>
                <a:cubicBezTo>
                  <a:pt x="13696" y="9950"/>
                  <a:pt x="13693" y="9857"/>
                  <a:pt x="13693" y="9755"/>
                </a:cubicBezTo>
                <a:cubicBezTo>
                  <a:pt x="13693" y="9523"/>
                  <a:pt x="13708" y="8924"/>
                  <a:pt x="13728" y="8350"/>
                </a:cubicBezTo>
                <a:cubicBezTo>
                  <a:pt x="13738" y="8064"/>
                  <a:pt x="13749" y="7797"/>
                  <a:pt x="13759" y="7573"/>
                </a:cubicBezTo>
                <a:cubicBezTo>
                  <a:pt x="13768" y="7349"/>
                  <a:pt x="13776" y="7174"/>
                  <a:pt x="13782" y="7110"/>
                </a:cubicBezTo>
                <a:cubicBezTo>
                  <a:pt x="13785" y="7079"/>
                  <a:pt x="13792" y="7051"/>
                  <a:pt x="13801" y="7028"/>
                </a:cubicBezTo>
                <a:cubicBezTo>
                  <a:pt x="13829" y="6958"/>
                  <a:pt x="13885" y="6929"/>
                  <a:pt x="13976" y="6929"/>
                </a:cubicBezTo>
                <a:cubicBezTo>
                  <a:pt x="14066" y="6929"/>
                  <a:pt x="14124" y="6958"/>
                  <a:pt x="14152" y="7028"/>
                </a:cubicBezTo>
                <a:cubicBezTo>
                  <a:pt x="14161" y="7051"/>
                  <a:pt x="14166" y="7079"/>
                  <a:pt x="14169" y="7110"/>
                </a:cubicBezTo>
                <a:cubicBezTo>
                  <a:pt x="14178" y="7211"/>
                  <a:pt x="14211" y="7883"/>
                  <a:pt x="14243" y="8598"/>
                </a:cubicBezTo>
                <a:cubicBezTo>
                  <a:pt x="14266" y="9132"/>
                  <a:pt x="14281" y="9502"/>
                  <a:pt x="14285" y="9771"/>
                </a:cubicBezTo>
                <a:cubicBezTo>
                  <a:pt x="14289" y="10042"/>
                  <a:pt x="14282" y="10204"/>
                  <a:pt x="14266" y="10300"/>
                </a:cubicBezTo>
                <a:cubicBezTo>
                  <a:pt x="14255" y="10364"/>
                  <a:pt x="14240" y="10395"/>
                  <a:pt x="14219" y="10416"/>
                </a:cubicBezTo>
                <a:cubicBezTo>
                  <a:pt x="14194" y="10442"/>
                  <a:pt x="14173" y="10535"/>
                  <a:pt x="14173" y="10631"/>
                </a:cubicBezTo>
                <a:cubicBezTo>
                  <a:pt x="14173" y="10800"/>
                  <a:pt x="14223" y="10818"/>
                  <a:pt x="14724" y="10747"/>
                </a:cubicBezTo>
                <a:cubicBezTo>
                  <a:pt x="14848" y="10729"/>
                  <a:pt x="14849" y="10722"/>
                  <a:pt x="14798" y="10532"/>
                </a:cubicBezTo>
                <a:cubicBezTo>
                  <a:pt x="14769" y="10423"/>
                  <a:pt x="14742" y="10245"/>
                  <a:pt x="14738" y="10135"/>
                </a:cubicBezTo>
                <a:cubicBezTo>
                  <a:pt x="14734" y="10047"/>
                  <a:pt x="14734" y="9714"/>
                  <a:pt x="14734" y="9259"/>
                </a:cubicBezTo>
                <a:cubicBezTo>
                  <a:pt x="14735" y="8349"/>
                  <a:pt x="14743" y="6959"/>
                  <a:pt x="14752" y="6135"/>
                </a:cubicBezTo>
                <a:cubicBezTo>
                  <a:pt x="14756" y="5723"/>
                  <a:pt x="14761" y="5444"/>
                  <a:pt x="14765" y="5441"/>
                </a:cubicBezTo>
                <a:cubicBezTo>
                  <a:pt x="14769" y="5438"/>
                  <a:pt x="14788" y="5756"/>
                  <a:pt x="14813" y="6234"/>
                </a:cubicBezTo>
                <a:cubicBezTo>
                  <a:pt x="14865" y="7191"/>
                  <a:pt x="14946" y="8803"/>
                  <a:pt x="14993" y="9854"/>
                </a:cubicBezTo>
                <a:cubicBezTo>
                  <a:pt x="15017" y="10381"/>
                  <a:pt x="15032" y="10771"/>
                  <a:pt x="15032" y="10862"/>
                </a:cubicBezTo>
                <a:cubicBezTo>
                  <a:pt x="15032" y="10918"/>
                  <a:pt x="15033" y="10952"/>
                  <a:pt x="15034" y="10978"/>
                </a:cubicBezTo>
                <a:cubicBezTo>
                  <a:pt x="15035" y="11004"/>
                  <a:pt x="15036" y="11015"/>
                  <a:pt x="15038" y="11011"/>
                </a:cubicBezTo>
                <a:cubicBezTo>
                  <a:pt x="15050" y="10990"/>
                  <a:pt x="15082" y="10439"/>
                  <a:pt x="15129" y="9358"/>
                </a:cubicBezTo>
                <a:cubicBezTo>
                  <a:pt x="15152" y="8837"/>
                  <a:pt x="15175" y="8314"/>
                  <a:pt x="15199" y="7821"/>
                </a:cubicBezTo>
                <a:cubicBezTo>
                  <a:pt x="15222" y="7326"/>
                  <a:pt x="15245" y="6862"/>
                  <a:pt x="15266" y="6466"/>
                </a:cubicBezTo>
                <a:cubicBezTo>
                  <a:pt x="15298" y="5870"/>
                  <a:pt x="15325" y="5427"/>
                  <a:pt x="15340" y="5243"/>
                </a:cubicBezTo>
                <a:cubicBezTo>
                  <a:pt x="15345" y="5181"/>
                  <a:pt x="15349" y="5142"/>
                  <a:pt x="15351" y="5144"/>
                </a:cubicBezTo>
                <a:cubicBezTo>
                  <a:pt x="15354" y="5145"/>
                  <a:pt x="15357" y="5179"/>
                  <a:pt x="15359" y="5226"/>
                </a:cubicBezTo>
                <a:cubicBezTo>
                  <a:pt x="15375" y="5565"/>
                  <a:pt x="15389" y="6971"/>
                  <a:pt x="15392" y="8697"/>
                </a:cubicBezTo>
                <a:cubicBezTo>
                  <a:pt x="15393" y="9257"/>
                  <a:pt x="15391" y="9645"/>
                  <a:pt x="15384" y="9920"/>
                </a:cubicBezTo>
                <a:cubicBezTo>
                  <a:pt x="15382" y="10012"/>
                  <a:pt x="15380" y="10099"/>
                  <a:pt x="15377" y="10168"/>
                </a:cubicBezTo>
                <a:cubicBezTo>
                  <a:pt x="15363" y="10444"/>
                  <a:pt x="15340" y="10546"/>
                  <a:pt x="15299" y="10631"/>
                </a:cubicBezTo>
                <a:cubicBezTo>
                  <a:pt x="15297" y="10635"/>
                  <a:pt x="15295" y="10643"/>
                  <a:pt x="15295" y="10647"/>
                </a:cubicBezTo>
                <a:cubicBezTo>
                  <a:pt x="15296" y="10661"/>
                  <a:pt x="15306" y="10671"/>
                  <a:pt x="15324" y="10680"/>
                </a:cubicBezTo>
                <a:cubicBezTo>
                  <a:pt x="15349" y="10693"/>
                  <a:pt x="15389" y="10698"/>
                  <a:pt x="15437" y="10697"/>
                </a:cubicBezTo>
                <a:cubicBezTo>
                  <a:pt x="15531" y="10695"/>
                  <a:pt x="15592" y="10665"/>
                  <a:pt x="15572" y="10631"/>
                </a:cubicBezTo>
                <a:cubicBezTo>
                  <a:pt x="15562" y="10614"/>
                  <a:pt x="15551" y="10606"/>
                  <a:pt x="15543" y="10581"/>
                </a:cubicBezTo>
                <a:cubicBezTo>
                  <a:pt x="15526" y="10530"/>
                  <a:pt x="15515" y="10450"/>
                  <a:pt x="15506" y="10300"/>
                </a:cubicBezTo>
                <a:cubicBezTo>
                  <a:pt x="15502" y="10226"/>
                  <a:pt x="15498" y="10134"/>
                  <a:pt x="15495" y="10019"/>
                </a:cubicBezTo>
                <a:cubicBezTo>
                  <a:pt x="15492" y="9904"/>
                  <a:pt x="15489" y="9757"/>
                  <a:pt x="15487" y="9590"/>
                </a:cubicBezTo>
                <a:cubicBezTo>
                  <a:pt x="15485" y="9424"/>
                  <a:pt x="15484" y="9239"/>
                  <a:pt x="15483" y="9011"/>
                </a:cubicBezTo>
                <a:cubicBezTo>
                  <a:pt x="15481" y="8551"/>
                  <a:pt x="15478" y="7965"/>
                  <a:pt x="15477" y="7193"/>
                </a:cubicBezTo>
                <a:cubicBezTo>
                  <a:pt x="15475" y="5678"/>
                  <a:pt x="15477" y="4839"/>
                  <a:pt x="15487" y="4383"/>
                </a:cubicBezTo>
                <a:cubicBezTo>
                  <a:pt x="15497" y="3927"/>
                  <a:pt x="15516" y="3854"/>
                  <a:pt x="15551" y="3854"/>
                </a:cubicBezTo>
                <a:cubicBezTo>
                  <a:pt x="15569" y="3854"/>
                  <a:pt x="15582" y="3788"/>
                  <a:pt x="15582" y="3722"/>
                </a:cubicBezTo>
                <a:cubicBezTo>
                  <a:pt x="15582" y="3706"/>
                  <a:pt x="15580" y="3703"/>
                  <a:pt x="15574" y="3689"/>
                </a:cubicBezTo>
                <a:cubicBezTo>
                  <a:pt x="15557" y="3646"/>
                  <a:pt x="15517" y="3606"/>
                  <a:pt x="15471" y="3606"/>
                </a:cubicBezTo>
                <a:lnTo>
                  <a:pt x="15361" y="3606"/>
                </a:lnTo>
                <a:lnTo>
                  <a:pt x="15228" y="6334"/>
                </a:lnTo>
                <a:cubicBezTo>
                  <a:pt x="15191" y="7081"/>
                  <a:pt x="15156" y="7758"/>
                  <a:pt x="15129" y="8251"/>
                </a:cubicBezTo>
                <a:cubicBezTo>
                  <a:pt x="15116" y="8499"/>
                  <a:pt x="15103" y="8691"/>
                  <a:pt x="15094" y="8829"/>
                </a:cubicBezTo>
                <a:cubicBezTo>
                  <a:pt x="15086" y="8969"/>
                  <a:pt x="15081" y="9043"/>
                  <a:pt x="15079" y="9044"/>
                </a:cubicBezTo>
                <a:cubicBezTo>
                  <a:pt x="15077" y="9045"/>
                  <a:pt x="15073" y="8986"/>
                  <a:pt x="15065" y="8862"/>
                </a:cubicBezTo>
                <a:cubicBezTo>
                  <a:pt x="15057" y="8740"/>
                  <a:pt x="15046" y="8553"/>
                  <a:pt x="15034" y="8333"/>
                </a:cubicBezTo>
                <a:cubicBezTo>
                  <a:pt x="15010" y="7894"/>
                  <a:pt x="14981" y="7299"/>
                  <a:pt x="14949" y="6631"/>
                </a:cubicBezTo>
                <a:cubicBezTo>
                  <a:pt x="14885" y="5296"/>
                  <a:pt x="14823" y="4083"/>
                  <a:pt x="14813" y="3937"/>
                </a:cubicBezTo>
                <a:cubicBezTo>
                  <a:pt x="14810" y="3884"/>
                  <a:pt x="14806" y="3841"/>
                  <a:pt x="14800" y="3805"/>
                </a:cubicBezTo>
                <a:cubicBezTo>
                  <a:pt x="14794" y="3769"/>
                  <a:pt x="14787" y="3745"/>
                  <a:pt x="14777" y="3722"/>
                </a:cubicBezTo>
                <a:cubicBezTo>
                  <a:pt x="14756" y="3677"/>
                  <a:pt x="14723" y="3652"/>
                  <a:pt x="14674" y="3639"/>
                </a:cubicBezTo>
                <a:cubicBezTo>
                  <a:pt x="14547" y="3606"/>
                  <a:pt x="14512" y="3742"/>
                  <a:pt x="14606" y="3904"/>
                </a:cubicBezTo>
                <a:cubicBezTo>
                  <a:pt x="14670" y="4013"/>
                  <a:pt x="14693" y="4038"/>
                  <a:pt x="14699" y="4780"/>
                </a:cubicBezTo>
                <a:cubicBezTo>
                  <a:pt x="14700" y="4928"/>
                  <a:pt x="14701" y="5114"/>
                  <a:pt x="14701" y="5325"/>
                </a:cubicBezTo>
                <a:cubicBezTo>
                  <a:pt x="14701" y="5748"/>
                  <a:pt x="14699" y="6311"/>
                  <a:pt x="14695" y="7061"/>
                </a:cubicBezTo>
                <a:cubicBezTo>
                  <a:pt x="14689" y="8562"/>
                  <a:pt x="14678" y="9937"/>
                  <a:pt x="14670" y="10118"/>
                </a:cubicBezTo>
                <a:cubicBezTo>
                  <a:pt x="14667" y="10184"/>
                  <a:pt x="14665" y="10240"/>
                  <a:pt x="14661" y="10284"/>
                </a:cubicBezTo>
                <a:cubicBezTo>
                  <a:pt x="14657" y="10328"/>
                  <a:pt x="14651" y="10358"/>
                  <a:pt x="14645" y="10383"/>
                </a:cubicBezTo>
                <a:cubicBezTo>
                  <a:pt x="14633" y="10433"/>
                  <a:pt x="14617" y="10449"/>
                  <a:pt x="14591" y="10449"/>
                </a:cubicBezTo>
                <a:cubicBezTo>
                  <a:pt x="14555" y="10449"/>
                  <a:pt x="14510" y="10351"/>
                  <a:pt x="14490" y="10234"/>
                </a:cubicBezTo>
                <a:cubicBezTo>
                  <a:pt x="14479" y="10164"/>
                  <a:pt x="14450" y="9726"/>
                  <a:pt x="14409" y="8928"/>
                </a:cubicBezTo>
                <a:cubicBezTo>
                  <a:pt x="14368" y="8131"/>
                  <a:pt x="14313" y="6978"/>
                  <a:pt x="14243" y="5474"/>
                </a:cubicBezTo>
                <a:cubicBezTo>
                  <a:pt x="14184" y="4222"/>
                  <a:pt x="14129" y="3076"/>
                  <a:pt x="14088" y="2251"/>
                </a:cubicBezTo>
                <a:cubicBezTo>
                  <a:pt x="14047" y="1426"/>
                  <a:pt x="14020" y="912"/>
                  <a:pt x="14016" y="912"/>
                </a:cubicBezTo>
                <a:close/>
                <a:moveTo>
                  <a:pt x="3237" y="1210"/>
                </a:moveTo>
                <a:cubicBezTo>
                  <a:pt x="3118" y="1210"/>
                  <a:pt x="3041" y="1244"/>
                  <a:pt x="3007" y="1309"/>
                </a:cubicBezTo>
                <a:cubicBezTo>
                  <a:pt x="2999" y="1325"/>
                  <a:pt x="2993" y="1339"/>
                  <a:pt x="2990" y="1359"/>
                </a:cubicBezTo>
                <a:cubicBezTo>
                  <a:pt x="2987" y="1378"/>
                  <a:pt x="2987" y="1403"/>
                  <a:pt x="2990" y="1425"/>
                </a:cubicBezTo>
                <a:cubicBezTo>
                  <a:pt x="2993" y="1447"/>
                  <a:pt x="3000" y="1482"/>
                  <a:pt x="3009" y="1507"/>
                </a:cubicBezTo>
                <a:cubicBezTo>
                  <a:pt x="3018" y="1533"/>
                  <a:pt x="3030" y="1545"/>
                  <a:pt x="3046" y="1573"/>
                </a:cubicBezTo>
                <a:cubicBezTo>
                  <a:pt x="3075" y="1626"/>
                  <a:pt x="3095" y="1672"/>
                  <a:pt x="3112" y="1755"/>
                </a:cubicBezTo>
                <a:cubicBezTo>
                  <a:pt x="3120" y="1797"/>
                  <a:pt x="3127" y="1850"/>
                  <a:pt x="3133" y="1921"/>
                </a:cubicBezTo>
                <a:cubicBezTo>
                  <a:pt x="3139" y="1991"/>
                  <a:pt x="3143" y="2072"/>
                  <a:pt x="3147" y="2185"/>
                </a:cubicBezTo>
                <a:cubicBezTo>
                  <a:pt x="3161" y="2634"/>
                  <a:pt x="3162" y="3487"/>
                  <a:pt x="3162" y="5160"/>
                </a:cubicBezTo>
                <a:cubicBezTo>
                  <a:pt x="3162" y="6750"/>
                  <a:pt x="3164" y="7721"/>
                  <a:pt x="3174" y="8383"/>
                </a:cubicBezTo>
                <a:cubicBezTo>
                  <a:pt x="3176" y="8549"/>
                  <a:pt x="3178" y="8699"/>
                  <a:pt x="3181" y="8829"/>
                </a:cubicBezTo>
                <a:cubicBezTo>
                  <a:pt x="3185" y="8960"/>
                  <a:pt x="3189" y="9072"/>
                  <a:pt x="3193" y="9176"/>
                </a:cubicBezTo>
                <a:cubicBezTo>
                  <a:pt x="3197" y="9280"/>
                  <a:pt x="3203" y="9372"/>
                  <a:pt x="3208" y="9457"/>
                </a:cubicBezTo>
                <a:cubicBezTo>
                  <a:pt x="3214" y="9544"/>
                  <a:pt x="3219" y="9628"/>
                  <a:pt x="3226" y="9705"/>
                </a:cubicBezTo>
                <a:cubicBezTo>
                  <a:pt x="3270" y="10213"/>
                  <a:pt x="3384" y="10743"/>
                  <a:pt x="3483" y="10895"/>
                </a:cubicBezTo>
                <a:cubicBezTo>
                  <a:pt x="3508" y="10934"/>
                  <a:pt x="3535" y="10949"/>
                  <a:pt x="3561" y="10961"/>
                </a:cubicBezTo>
                <a:cubicBezTo>
                  <a:pt x="3587" y="10974"/>
                  <a:pt x="3612" y="10973"/>
                  <a:pt x="3638" y="10961"/>
                </a:cubicBezTo>
                <a:cubicBezTo>
                  <a:pt x="3664" y="10950"/>
                  <a:pt x="3690" y="10928"/>
                  <a:pt x="3715" y="10895"/>
                </a:cubicBezTo>
                <a:cubicBezTo>
                  <a:pt x="3842" y="10730"/>
                  <a:pt x="3953" y="10305"/>
                  <a:pt x="4002" y="9722"/>
                </a:cubicBezTo>
                <a:cubicBezTo>
                  <a:pt x="4011" y="9611"/>
                  <a:pt x="4020" y="9502"/>
                  <a:pt x="4027" y="9391"/>
                </a:cubicBezTo>
                <a:cubicBezTo>
                  <a:pt x="4042" y="9171"/>
                  <a:pt x="4053" y="8947"/>
                  <a:pt x="4062" y="8664"/>
                </a:cubicBezTo>
                <a:cubicBezTo>
                  <a:pt x="4066" y="8522"/>
                  <a:pt x="4070" y="8358"/>
                  <a:pt x="4073" y="8185"/>
                </a:cubicBezTo>
                <a:cubicBezTo>
                  <a:pt x="4080" y="7840"/>
                  <a:pt x="4083" y="7423"/>
                  <a:pt x="4085" y="6896"/>
                </a:cubicBezTo>
                <a:cubicBezTo>
                  <a:pt x="4087" y="6368"/>
                  <a:pt x="4089" y="5737"/>
                  <a:pt x="4089" y="4945"/>
                </a:cubicBezTo>
                <a:cubicBezTo>
                  <a:pt x="4089" y="2752"/>
                  <a:pt x="4094" y="1933"/>
                  <a:pt x="4110" y="1821"/>
                </a:cubicBezTo>
                <a:cubicBezTo>
                  <a:pt x="4122" y="1738"/>
                  <a:pt x="4160" y="1630"/>
                  <a:pt x="4195" y="1573"/>
                </a:cubicBezTo>
                <a:cubicBezTo>
                  <a:pt x="4319" y="1376"/>
                  <a:pt x="4259" y="1210"/>
                  <a:pt x="4062" y="1210"/>
                </a:cubicBezTo>
                <a:cubicBezTo>
                  <a:pt x="3910" y="1210"/>
                  <a:pt x="3865" y="1252"/>
                  <a:pt x="3870" y="1392"/>
                </a:cubicBezTo>
                <a:cubicBezTo>
                  <a:pt x="3874" y="1492"/>
                  <a:pt x="3899" y="1598"/>
                  <a:pt x="3926" y="1623"/>
                </a:cubicBezTo>
                <a:cubicBezTo>
                  <a:pt x="3954" y="1648"/>
                  <a:pt x="3986" y="1773"/>
                  <a:pt x="3998" y="1904"/>
                </a:cubicBezTo>
                <a:cubicBezTo>
                  <a:pt x="4025" y="2208"/>
                  <a:pt x="4029" y="6874"/>
                  <a:pt x="4002" y="7937"/>
                </a:cubicBezTo>
                <a:cubicBezTo>
                  <a:pt x="3987" y="8534"/>
                  <a:pt x="3962" y="9004"/>
                  <a:pt x="3926" y="9358"/>
                </a:cubicBezTo>
                <a:cubicBezTo>
                  <a:pt x="3907" y="9550"/>
                  <a:pt x="3883" y="9695"/>
                  <a:pt x="3857" y="9821"/>
                </a:cubicBezTo>
                <a:cubicBezTo>
                  <a:pt x="3802" y="10082"/>
                  <a:pt x="3731" y="10215"/>
                  <a:pt x="3642" y="10218"/>
                </a:cubicBezTo>
                <a:cubicBezTo>
                  <a:pt x="3601" y="10219"/>
                  <a:pt x="3566" y="10212"/>
                  <a:pt x="3536" y="10168"/>
                </a:cubicBezTo>
                <a:cubicBezTo>
                  <a:pt x="3505" y="10124"/>
                  <a:pt x="3479" y="10055"/>
                  <a:pt x="3456" y="9953"/>
                </a:cubicBezTo>
                <a:cubicBezTo>
                  <a:pt x="3411" y="9750"/>
                  <a:pt x="3379" y="9406"/>
                  <a:pt x="3350" y="8895"/>
                </a:cubicBezTo>
                <a:cubicBezTo>
                  <a:pt x="3310" y="8206"/>
                  <a:pt x="3308" y="8008"/>
                  <a:pt x="3303" y="5309"/>
                </a:cubicBezTo>
                <a:cubicBezTo>
                  <a:pt x="3297" y="1983"/>
                  <a:pt x="3302" y="1794"/>
                  <a:pt x="3416" y="1590"/>
                </a:cubicBezTo>
                <a:cubicBezTo>
                  <a:pt x="3450" y="1529"/>
                  <a:pt x="3470" y="1472"/>
                  <a:pt x="3479" y="1425"/>
                </a:cubicBezTo>
                <a:cubicBezTo>
                  <a:pt x="3484" y="1401"/>
                  <a:pt x="3487" y="1379"/>
                  <a:pt x="3485" y="1359"/>
                </a:cubicBezTo>
                <a:cubicBezTo>
                  <a:pt x="3481" y="1299"/>
                  <a:pt x="3448" y="1252"/>
                  <a:pt x="3390" y="1226"/>
                </a:cubicBezTo>
                <a:cubicBezTo>
                  <a:pt x="3351" y="1210"/>
                  <a:pt x="3300" y="1210"/>
                  <a:pt x="3237" y="1210"/>
                </a:cubicBezTo>
                <a:close/>
                <a:moveTo>
                  <a:pt x="17020" y="3111"/>
                </a:moveTo>
                <a:cubicBezTo>
                  <a:pt x="17006" y="3111"/>
                  <a:pt x="16987" y="3204"/>
                  <a:pt x="16975" y="3325"/>
                </a:cubicBezTo>
                <a:cubicBezTo>
                  <a:pt x="16967" y="3411"/>
                  <a:pt x="16925" y="3483"/>
                  <a:pt x="16867" y="3524"/>
                </a:cubicBezTo>
                <a:cubicBezTo>
                  <a:pt x="16753" y="3604"/>
                  <a:pt x="16577" y="3593"/>
                  <a:pt x="16458" y="3507"/>
                </a:cubicBezTo>
                <a:cubicBezTo>
                  <a:pt x="16456" y="3506"/>
                  <a:pt x="16451" y="3509"/>
                  <a:pt x="16449" y="3507"/>
                </a:cubicBezTo>
                <a:cubicBezTo>
                  <a:pt x="16419" y="3485"/>
                  <a:pt x="16395" y="3457"/>
                  <a:pt x="16375" y="3425"/>
                </a:cubicBezTo>
                <a:cubicBezTo>
                  <a:pt x="16355" y="3392"/>
                  <a:pt x="16340" y="3352"/>
                  <a:pt x="16334" y="3309"/>
                </a:cubicBezTo>
                <a:cubicBezTo>
                  <a:pt x="16317" y="3175"/>
                  <a:pt x="16299" y="3100"/>
                  <a:pt x="16294" y="3144"/>
                </a:cubicBezTo>
                <a:cubicBezTo>
                  <a:pt x="16289" y="3187"/>
                  <a:pt x="16287" y="3681"/>
                  <a:pt x="16290" y="4234"/>
                </a:cubicBezTo>
                <a:lnTo>
                  <a:pt x="16296" y="5243"/>
                </a:lnTo>
                <a:lnTo>
                  <a:pt x="16331" y="4648"/>
                </a:lnTo>
                <a:lnTo>
                  <a:pt x="16364" y="4069"/>
                </a:lnTo>
                <a:lnTo>
                  <a:pt x="16485" y="4069"/>
                </a:lnTo>
                <a:lnTo>
                  <a:pt x="16605" y="4069"/>
                </a:lnTo>
                <a:lnTo>
                  <a:pt x="16609" y="7094"/>
                </a:lnTo>
                <a:cubicBezTo>
                  <a:pt x="16611" y="7909"/>
                  <a:pt x="16612" y="8506"/>
                  <a:pt x="16611" y="8962"/>
                </a:cubicBezTo>
                <a:cubicBezTo>
                  <a:pt x="16611" y="9417"/>
                  <a:pt x="16607" y="9725"/>
                  <a:pt x="16602" y="9937"/>
                </a:cubicBezTo>
                <a:cubicBezTo>
                  <a:pt x="16590" y="10360"/>
                  <a:pt x="16567" y="10418"/>
                  <a:pt x="16518" y="10565"/>
                </a:cubicBezTo>
                <a:cubicBezTo>
                  <a:pt x="16508" y="10596"/>
                  <a:pt x="16502" y="10610"/>
                  <a:pt x="16501" y="10631"/>
                </a:cubicBezTo>
                <a:cubicBezTo>
                  <a:pt x="16499" y="10692"/>
                  <a:pt x="16546" y="10714"/>
                  <a:pt x="16665" y="10714"/>
                </a:cubicBezTo>
                <a:cubicBezTo>
                  <a:pt x="16785" y="10714"/>
                  <a:pt x="16830" y="10692"/>
                  <a:pt x="16828" y="10631"/>
                </a:cubicBezTo>
                <a:cubicBezTo>
                  <a:pt x="16827" y="10610"/>
                  <a:pt x="16821" y="10596"/>
                  <a:pt x="16811" y="10565"/>
                </a:cubicBezTo>
                <a:cubicBezTo>
                  <a:pt x="16786" y="10492"/>
                  <a:pt x="16768" y="10434"/>
                  <a:pt x="16754" y="10350"/>
                </a:cubicBezTo>
                <a:cubicBezTo>
                  <a:pt x="16748" y="10307"/>
                  <a:pt x="16742" y="10252"/>
                  <a:pt x="16737" y="10185"/>
                </a:cubicBezTo>
                <a:cubicBezTo>
                  <a:pt x="16732" y="10118"/>
                  <a:pt x="16730" y="10043"/>
                  <a:pt x="16727" y="9937"/>
                </a:cubicBezTo>
                <a:cubicBezTo>
                  <a:pt x="16725" y="9830"/>
                  <a:pt x="16723" y="9700"/>
                  <a:pt x="16722" y="9540"/>
                </a:cubicBezTo>
                <a:cubicBezTo>
                  <a:pt x="16717" y="9061"/>
                  <a:pt x="16718" y="8316"/>
                  <a:pt x="16720" y="7094"/>
                </a:cubicBezTo>
                <a:lnTo>
                  <a:pt x="16725" y="4069"/>
                </a:lnTo>
                <a:lnTo>
                  <a:pt x="16826" y="4020"/>
                </a:lnTo>
                <a:cubicBezTo>
                  <a:pt x="16854" y="4007"/>
                  <a:pt x="16876" y="4019"/>
                  <a:pt x="16896" y="4036"/>
                </a:cubicBezTo>
                <a:cubicBezTo>
                  <a:pt x="16915" y="4053"/>
                  <a:pt x="16931" y="4085"/>
                  <a:pt x="16942" y="4135"/>
                </a:cubicBezTo>
                <a:cubicBezTo>
                  <a:pt x="16948" y="4161"/>
                  <a:pt x="16951" y="4183"/>
                  <a:pt x="16956" y="4218"/>
                </a:cubicBezTo>
                <a:cubicBezTo>
                  <a:pt x="16957" y="4232"/>
                  <a:pt x="16960" y="4251"/>
                  <a:pt x="16961" y="4268"/>
                </a:cubicBezTo>
                <a:cubicBezTo>
                  <a:pt x="16971" y="4368"/>
                  <a:pt x="16975" y="4492"/>
                  <a:pt x="16975" y="4664"/>
                </a:cubicBezTo>
                <a:cubicBezTo>
                  <a:pt x="16975" y="4885"/>
                  <a:pt x="16981" y="5008"/>
                  <a:pt x="16991" y="5011"/>
                </a:cubicBezTo>
                <a:cubicBezTo>
                  <a:pt x="16995" y="5013"/>
                  <a:pt x="17000" y="4982"/>
                  <a:pt x="17004" y="4929"/>
                </a:cubicBezTo>
                <a:cubicBezTo>
                  <a:pt x="17008" y="4875"/>
                  <a:pt x="17013" y="4807"/>
                  <a:pt x="17016" y="4697"/>
                </a:cubicBezTo>
                <a:cubicBezTo>
                  <a:pt x="17041" y="3614"/>
                  <a:pt x="17043" y="3111"/>
                  <a:pt x="17020" y="3111"/>
                </a:cubicBezTo>
                <a:close/>
                <a:moveTo>
                  <a:pt x="10076" y="3127"/>
                </a:moveTo>
                <a:cubicBezTo>
                  <a:pt x="10063" y="3127"/>
                  <a:pt x="10047" y="3185"/>
                  <a:pt x="10034" y="3325"/>
                </a:cubicBezTo>
                <a:cubicBezTo>
                  <a:pt x="10025" y="3411"/>
                  <a:pt x="9986" y="3483"/>
                  <a:pt x="9929" y="3524"/>
                </a:cubicBezTo>
                <a:cubicBezTo>
                  <a:pt x="9816" y="3606"/>
                  <a:pt x="9638" y="3597"/>
                  <a:pt x="9523" y="3507"/>
                </a:cubicBezTo>
                <a:cubicBezTo>
                  <a:pt x="9494" y="3485"/>
                  <a:pt x="9468" y="3457"/>
                  <a:pt x="9449" y="3425"/>
                </a:cubicBezTo>
                <a:cubicBezTo>
                  <a:pt x="9430" y="3392"/>
                  <a:pt x="9418" y="3352"/>
                  <a:pt x="9413" y="3309"/>
                </a:cubicBezTo>
                <a:cubicBezTo>
                  <a:pt x="9395" y="3175"/>
                  <a:pt x="9376" y="3111"/>
                  <a:pt x="9370" y="3160"/>
                </a:cubicBezTo>
                <a:cubicBezTo>
                  <a:pt x="9365" y="3205"/>
                  <a:pt x="9360" y="3343"/>
                  <a:pt x="9356" y="3540"/>
                </a:cubicBezTo>
                <a:cubicBezTo>
                  <a:pt x="9350" y="3934"/>
                  <a:pt x="9347" y="4530"/>
                  <a:pt x="9351" y="4879"/>
                </a:cubicBezTo>
                <a:cubicBezTo>
                  <a:pt x="9352" y="5054"/>
                  <a:pt x="9355" y="5160"/>
                  <a:pt x="9360" y="5160"/>
                </a:cubicBezTo>
                <a:cubicBezTo>
                  <a:pt x="9371" y="5160"/>
                  <a:pt x="9380" y="5072"/>
                  <a:pt x="9380" y="4962"/>
                </a:cubicBezTo>
                <a:cubicBezTo>
                  <a:pt x="9380" y="4852"/>
                  <a:pt x="9396" y="4583"/>
                  <a:pt x="9416" y="4367"/>
                </a:cubicBezTo>
                <a:cubicBezTo>
                  <a:pt x="9450" y="4006"/>
                  <a:pt x="9461" y="3980"/>
                  <a:pt x="9558" y="4020"/>
                </a:cubicBezTo>
                <a:lnTo>
                  <a:pt x="9664" y="4069"/>
                </a:lnTo>
                <a:lnTo>
                  <a:pt x="9668" y="7061"/>
                </a:lnTo>
                <a:cubicBezTo>
                  <a:pt x="9670" y="8678"/>
                  <a:pt x="9671" y="9526"/>
                  <a:pt x="9660" y="9970"/>
                </a:cubicBezTo>
                <a:cubicBezTo>
                  <a:pt x="9655" y="10192"/>
                  <a:pt x="9647" y="10301"/>
                  <a:pt x="9635" y="10366"/>
                </a:cubicBezTo>
                <a:cubicBezTo>
                  <a:pt x="9623" y="10432"/>
                  <a:pt x="9606" y="10449"/>
                  <a:pt x="9585" y="10449"/>
                </a:cubicBezTo>
                <a:cubicBezTo>
                  <a:pt x="9558" y="10449"/>
                  <a:pt x="9534" y="10517"/>
                  <a:pt x="9534" y="10598"/>
                </a:cubicBezTo>
                <a:cubicBezTo>
                  <a:pt x="9534" y="10687"/>
                  <a:pt x="9610" y="10730"/>
                  <a:pt x="9724" y="10730"/>
                </a:cubicBezTo>
                <a:cubicBezTo>
                  <a:pt x="9839" y="10730"/>
                  <a:pt x="9914" y="10687"/>
                  <a:pt x="9914" y="10598"/>
                </a:cubicBezTo>
                <a:cubicBezTo>
                  <a:pt x="9914" y="10517"/>
                  <a:pt x="9889" y="10449"/>
                  <a:pt x="9861" y="10449"/>
                </a:cubicBezTo>
                <a:cubicBezTo>
                  <a:pt x="9853" y="10449"/>
                  <a:pt x="9845" y="10445"/>
                  <a:pt x="9838" y="10433"/>
                </a:cubicBezTo>
                <a:cubicBezTo>
                  <a:pt x="9824" y="10408"/>
                  <a:pt x="9812" y="10356"/>
                  <a:pt x="9803" y="10284"/>
                </a:cubicBezTo>
                <a:cubicBezTo>
                  <a:pt x="9799" y="10248"/>
                  <a:pt x="9797" y="10199"/>
                  <a:pt x="9794" y="10152"/>
                </a:cubicBezTo>
                <a:cubicBezTo>
                  <a:pt x="9782" y="9969"/>
                  <a:pt x="9777" y="8795"/>
                  <a:pt x="9780" y="6962"/>
                </a:cubicBezTo>
                <a:lnTo>
                  <a:pt x="9784" y="4069"/>
                </a:lnTo>
                <a:lnTo>
                  <a:pt x="9904" y="4069"/>
                </a:lnTo>
                <a:lnTo>
                  <a:pt x="10024" y="4069"/>
                </a:lnTo>
                <a:lnTo>
                  <a:pt x="10030" y="4549"/>
                </a:lnTo>
                <a:cubicBezTo>
                  <a:pt x="10031" y="4644"/>
                  <a:pt x="10034" y="4712"/>
                  <a:pt x="10036" y="4780"/>
                </a:cubicBezTo>
                <a:cubicBezTo>
                  <a:pt x="10040" y="4916"/>
                  <a:pt x="10045" y="4998"/>
                  <a:pt x="10051" y="5028"/>
                </a:cubicBezTo>
                <a:cubicBezTo>
                  <a:pt x="10054" y="5043"/>
                  <a:pt x="10058" y="5054"/>
                  <a:pt x="10061" y="5044"/>
                </a:cubicBezTo>
                <a:cubicBezTo>
                  <a:pt x="10064" y="5034"/>
                  <a:pt x="10068" y="5012"/>
                  <a:pt x="10070" y="4978"/>
                </a:cubicBezTo>
                <a:cubicBezTo>
                  <a:pt x="10073" y="4944"/>
                  <a:pt x="10076" y="4903"/>
                  <a:pt x="10078" y="4846"/>
                </a:cubicBezTo>
                <a:cubicBezTo>
                  <a:pt x="10083" y="4733"/>
                  <a:pt x="10084" y="4565"/>
                  <a:pt x="10084" y="4367"/>
                </a:cubicBezTo>
                <a:cubicBezTo>
                  <a:pt x="10084" y="4208"/>
                  <a:pt x="10086" y="4069"/>
                  <a:pt x="10088" y="3954"/>
                </a:cubicBezTo>
                <a:cubicBezTo>
                  <a:pt x="10091" y="3804"/>
                  <a:pt x="10096" y="3698"/>
                  <a:pt x="10101" y="3639"/>
                </a:cubicBezTo>
                <a:cubicBezTo>
                  <a:pt x="10102" y="3630"/>
                  <a:pt x="10104" y="3613"/>
                  <a:pt x="10105" y="3606"/>
                </a:cubicBezTo>
                <a:cubicBezTo>
                  <a:pt x="10108" y="3590"/>
                  <a:pt x="10109" y="3590"/>
                  <a:pt x="10111" y="3590"/>
                </a:cubicBezTo>
                <a:cubicBezTo>
                  <a:pt x="10116" y="3591"/>
                  <a:pt x="10121" y="3631"/>
                  <a:pt x="10127" y="3706"/>
                </a:cubicBezTo>
                <a:cubicBezTo>
                  <a:pt x="10133" y="3788"/>
                  <a:pt x="10155" y="3854"/>
                  <a:pt x="10177" y="3854"/>
                </a:cubicBezTo>
                <a:cubicBezTo>
                  <a:pt x="10183" y="3854"/>
                  <a:pt x="10189" y="3844"/>
                  <a:pt x="10194" y="3854"/>
                </a:cubicBezTo>
                <a:cubicBezTo>
                  <a:pt x="10211" y="3885"/>
                  <a:pt x="10228" y="3981"/>
                  <a:pt x="10252" y="4201"/>
                </a:cubicBezTo>
                <a:cubicBezTo>
                  <a:pt x="10285" y="4496"/>
                  <a:pt x="10330" y="5022"/>
                  <a:pt x="10409" y="5953"/>
                </a:cubicBezTo>
                <a:lnTo>
                  <a:pt x="10531" y="7408"/>
                </a:lnTo>
                <a:lnTo>
                  <a:pt x="10531" y="8747"/>
                </a:lnTo>
                <a:cubicBezTo>
                  <a:pt x="10531" y="9297"/>
                  <a:pt x="10529" y="9682"/>
                  <a:pt x="10523" y="9937"/>
                </a:cubicBezTo>
                <a:cubicBezTo>
                  <a:pt x="10517" y="10192"/>
                  <a:pt x="10506" y="10316"/>
                  <a:pt x="10488" y="10383"/>
                </a:cubicBezTo>
                <a:cubicBezTo>
                  <a:pt x="10476" y="10427"/>
                  <a:pt x="10461" y="10449"/>
                  <a:pt x="10442" y="10449"/>
                </a:cubicBezTo>
                <a:cubicBezTo>
                  <a:pt x="10416" y="10449"/>
                  <a:pt x="10394" y="10517"/>
                  <a:pt x="10394" y="10598"/>
                </a:cubicBezTo>
                <a:cubicBezTo>
                  <a:pt x="10394" y="10620"/>
                  <a:pt x="10399" y="10629"/>
                  <a:pt x="10407" y="10647"/>
                </a:cubicBezTo>
                <a:cubicBezTo>
                  <a:pt x="10432" y="10701"/>
                  <a:pt x="10492" y="10730"/>
                  <a:pt x="10574" y="10730"/>
                </a:cubicBezTo>
                <a:cubicBezTo>
                  <a:pt x="10655" y="10730"/>
                  <a:pt x="10717" y="10701"/>
                  <a:pt x="10742" y="10647"/>
                </a:cubicBezTo>
                <a:cubicBezTo>
                  <a:pt x="10750" y="10630"/>
                  <a:pt x="10755" y="10620"/>
                  <a:pt x="10755" y="10598"/>
                </a:cubicBezTo>
                <a:cubicBezTo>
                  <a:pt x="10755" y="10517"/>
                  <a:pt x="10737" y="10449"/>
                  <a:pt x="10715" y="10449"/>
                </a:cubicBezTo>
                <a:cubicBezTo>
                  <a:pt x="10706" y="10449"/>
                  <a:pt x="10699" y="10443"/>
                  <a:pt x="10692" y="10433"/>
                </a:cubicBezTo>
                <a:cubicBezTo>
                  <a:pt x="10678" y="10412"/>
                  <a:pt x="10667" y="10369"/>
                  <a:pt x="10659" y="10284"/>
                </a:cubicBezTo>
                <a:cubicBezTo>
                  <a:pt x="10655" y="10241"/>
                  <a:pt x="10652" y="10185"/>
                  <a:pt x="10649" y="10118"/>
                </a:cubicBezTo>
                <a:cubicBezTo>
                  <a:pt x="10638" y="9857"/>
                  <a:pt x="10636" y="9401"/>
                  <a:pt x="10636" y="8614"/>
                </a:cubicBezTo>
                <a:lnTo>
                  <a:pt x="10636" y="7127"/>
                </a:lnTo>
                <a:lnTo>
                  <a:pt x="10740" y="5887"/>
                </a:lnTo>
                <a:cubicBezTo>
                  <a:pt x="10807" y="5096"/>
                  <a:pt x="10853" y="4598"/>
                  <a:pt x="10887" y="4284"/>
                </a:cubicBezTo>
                <a:cubicBezTo>
                  <a:pt x="10904" y="4127"/>
                  <a:pt x="10919" y="4005"/>
                  <a:pt x="10932" y="3937"/>
                </a:cubicBezTo>
                <a:cubicBezTo>
                  <a:pt x="10944" y="3869"/>
                  <a:pt x="10955" y="3854"/>
                  <a:pt x="10964" y="3854"/>
                </a:cubicBezTo>
                <a:cubicBezTo>
                  <a:pt x="10982" y="3854"/>
                  <a:pt x="10995" y="3786"/>
                  <a:pt x="10995" y="3706"/>
                </a:cubicBezTo>
                <a:cubicBezTo>
                  <a:pt x="10995" y="3620"/>
                  <a:pt x="10938" y="3557"/>
                  <a:pt x="10858" y="3557"/>
                </a:cubicBezTo>
                <a:cubicBezTo>
                  <a:pt x="10778" y="3557"/>
                  <a:pt x="10721" y="3620"/>
                  <a:pt x="10721" y="3706"/>
                </a:cubicBezTo>
                <a:cubicBezTo>
                  <a:pt x="10721" y="3786"/>
                  <a:pt x="10740" y="3854"/>
                  <a:pt x="10763" y="3854"/>
                </a:cubicBezTo>
                <a:cubicBezTo>
                  <a:pt x="10799" y="3854"/>
                  <a:pt x="10816" y="3919"/>
                  <a:pt x="10814" y="4119"/>
                </a:cubicBezTo>
                <a:cubicBezTo>
                  <a:pt x="10812" y="4219"/>
                  <a:pt x="10805" y="4344"/>
                  <a:pt x="10794" y="4515"/>
                </a:cubicBezTo>
                <a:cubicBezTo>
                  <a:pt x="10783" y="4687"/>
                  <a:pt x="10768" y="4903"/>
                  <a:pt x="10748" y="5160"/>
                </a:cubicBezTo>
                <a:cubicBezTo>
                  <a:pt x="10696" y="5802"/>
                  <a:pt x="10666" y="6196"/>
                  <a:pt x="10641" y="6367"/>
                </a:cubicBezTo>
                <a:cubicBezTo>
                  <a:pt x="10633" y="6424"/>
                  <a:pt x="10624" y="6460"/>
                  <a:pt x="10616" y="6466"/>
                </a:cubicBezTo>
                <a:cubicBezTo>
                  <a:pt x="10585" y="6490"/>
                  <a:pt x="10557" y="6109"/>
                  <a:pt x="10492" y="5358"/>
                </a:cubicBezTo>
                <a:cubicBezTo>
                  <a:pt x="10462" y="5002"/>
                  <a:pt x="10434" y="4671"/>
                  <a:pt x="10415" y="4416"/>
                </a:cubicBezTo>
                <a:cubicBezTo>
                  <a:pt x="10406" y="4289"/>
                  <a:pt x="10398" y="4181"/>
                  <a:pt x="10394" y="4102"/>
                </a:cubicBezTo>
                <a:cubicBezTo>
                  <a:pt x="10389" y="4023"/>
                  <a:pt x="10387" y="3969"/>
                  <a:pt x="10388" y="3954"/>
                </a:cubicBezTo>
                <a:cubicBezTo>
                  <a:pt x="10392" y="3893"/>
                  <a:pt x="10415" y="3854"/>
                  <a:pt x="10438" y="3854"/>
                </a:cubicBezTo>
                <a:cubicBezTo>
                  <a:pt x="10455" y="3854"/>
                  <a:pt x="10470" y="3807"/>
                  <a:pt x="10477" y="3755"/>
                </a:cubicBezTo>
                <a:cubicBezTo>
                  <a:pt x="10479" y="3738"/>
                  <a:pt x="10481" y="3726"/>
                  <a:pt x="10481" y="3706"/>
                </a:cubicBezTo>
                <a:cubicBezTo>
                  <a:pt x="10481" y="3617"/>
                  <a:pt x="10408" y="3557"/>
                  <a:pt x="10299" y="3557"/>
                </a:cubicBezTo>
                <a:cubicBezTo>
                  <a:pt x="10226" y="3557"/>
                  <a:pt x="10180" y="3541"/>
                  <a:pt x="10152" y="3507"/>
                </a:cubicBezTo>
                <a:cubicBezTo>
                  <a:pt x="10137" y="3491"/>
                  <a:pt x="10128" y="3471"/>
                  <a:pt x="10121" y="3441"/>
                </a:cubicBezTo>
                <a:cubicBezTo>
                  <a:pt x="10114" y="3412"/>
                  <a:pt x="10111" y="3370"/>
                  <a:pt x="10109" y="3325"/>
                </a:cubicBezTo>
                <a:cubicBezTo>
                  <a:pt x="10103" y="3185"/>
                  <a:pt x="10090" y="3127"/>
                  <a:pt x="10076" y="3127"/>
                </a:cubicBezTo>
                <a:close/>
                <a:moveTo>
                  <a:pt x="20034" y="3408"/>
                </a:moveTo>
                <a:cubicBezTo>
                  <a:pt x="20024" y="3412"/>
                  <a:pt x="20015" y="3462"/>
                  <a:pt x="20004" y="3573"/>
                </a:cubicBezTo>
                <a:cubicBezTo>
                  <a:pt x="19992" y="3686"/>
                  <a:pt x="19979" y="3872"/>
                  <a:pt x="19965" y="4135"/>
                </a:cubicBezTo>
                <a:cubicBezTo>
                  <a:pt x="19950" y="4399"/>
                  <a:pt x="19934" y="4734"/>
                  <a:pt x="19914" y="5193"/>
                </a:cubicBezTo>
                <a:cubicBezTo>
                  <a:pt x="19895" y="5654"/>
                  <a:pt x="19871" y="6232"/>
                  <a:pt x="19843" y="6929"/>
                </a:cubicBezTo>
                <a:cubicBezTo>
                  <a:pt x="19773" y="8662"/>
                  <a:pt x="19711" y="10166"/>
                  <a:pt x="19702" y="10267"/>
                </a:cubicBezTo>
                <a:cubicBezTo>
                  <a:pt x="19693" y="10368"/>
                  <a:pt x="19670" y="10449"/>
                  <a:pt x="19653" y="10449"/>
                </a:cubicBezTo>
                <a:cubicBezTo>
                  <a:pt x="19636" y="10449"/>
                  <a:pt x="19617" y="10517"/>
                  <a:pt x="19611" y="10598"/>
                </a:cubicBezTo>
                <a:cubicBezTo>
                  <a:pt x="19604" y="10692"/>
                  <a:pt x="19655" y="10738"/>
                  <a:pt x="19752" y="10730"/>
                </a:cubicBezTo>
                <a:cubicBezTo>
                  <a:pt x="19825" y="10724"/>
                  <a:pt x="19862" y="10709"/>
                  <a:pt x="19874" y="10680"/>
                </a:cubicBezTo>
                <a:cubicBezTo>
                  <a:pt x="19877" y="10673"/>
                  <a:pt x="19880" y="10674"/>
                  <a:pt x="19880" y="10664"/>
                </a:cubicBezTo>
                <a:cubicBezTo>
                  <a:pt x="19880" y="10632"/>
                  <a:pt x="19867" y="10574"/>
                  <a:pt x="19847" y="10499"/>
                </a:cubicBezTo>
                <a:cubicBezTo>
                  <a:pt x="19822" y="10407"/>
                  <a:pt x="19806" y="10310"/>
                  <a:pt x="19798" y="10152"/>
                </a:cubicBezTo>
                <a:cubicBezTo>
                  <a:pt x="19793" y="10047"/>
                  <a:pt x="19793" y="9916"/>
                  <a:pt x="19795" y="9755"/>
                </a:cubicBezTo>
                <a:cubicBezTo>
                  <a:pt x="19797" y="9509"/>
                  <a:pt x="19806" y="9195"/>
                  <a:pt x="19824" y="8763"/>
                </a:cubicBezTo>
                <a:lnTo>
                  <a:pt x="19855" y="8019"/>
                </a:lnTo>
                <a:lnTo>
                  <a:pt x="20005" y="8019"/>
                </a:lnTo>
                <a:lnTo>
                  <a:pt x="20154" y="8019"/>
                </a:lnTo>
                <a:lnTo>
                  <a:pt x="20205" y="9127"/>
                </a:lnTo>
                <a:cubicBezTo>
                  <a:pt x="20232" y="9732"/>
                  <a:pt x="20255" y="10243"/>
                  <a:pt x="20255" y="10267"/>
                </a:cubicBezTo>
                <a:cubicBezTo>
                  <a:pt x="20255" y="10291"/>
                  <a:pt x="20230" y="10401"/>
                  <a:pt x="20199" y="10515"/>
                </a:cubicBezTo>
                <a:cubicBezTo>
                  <a:pt x="20186" y="10562"/>
                  <a:pt x="20180" y="10603"/>
                  <a:pt x="20180" y="10631"/>
                </a:cubicBezTo>
                <a:cubicBezTo>
                  <a:pt x="20180" y="10644"/>
                  <a:pt x="20180" y="10654"/>
                  <a:pt x="20183" y="10664"/>
                </a:cubicBezTo>
                <a:cubicBezTo>
                  <a:pt x="20204" y="10715"/>
                  <a:pt x="20282" y="10717"/>
                  <a:pt x="20462" y="10714"/>
                </a:cubicBezTo>
                <a:cubicBezTo>
                  <a:pt x="20608" y="10711"/>
                  <a:pt x="20686" y="10710"/>
                  <a:pt x="20721" y="10680"/>
                </a:cubicBezTo>
                <a:cubicBezTo>
                  <a:pt x="20739" y="10666"/>
                  <a:pt x="20745" y="10643"/>
                  <a:pt x="20745" y="10614"/>
                </a:cubicBezTo>
                <a:cubicBezTo>
                  <a:pt x="20744" y="10586"/>
                  <a:pt x="20736" y="10547"/>
                  <a:pt x="20723" y="10499"/>
                </a:cubicBezTo>
                <a:lnTo>
                  <a:pt x="20667" y="10300"/>
                </a:lnTo>
                <a:lnTo>
                  <a:pt x="20671" y="7805"/>
                </a:lnTo>
                <a:cubicBezTo>
                  <a:pt x="20673" y="6775"/>
                  <a:pt x="20678" y="5890"/>
                  <a:pt x="20685" y="5507"/>
                </a:cubicBezTo>
                <a:cubicBezTo>
                  <a:pt x="20687" y="5380"/>
                  <a:pt x="20690" y="5310"/>
                  <a:pt x="20692" y="5309"/>
                </a:cubicBezTo>
                <a:cubicBezTo>
                  <a:pt x="20699" y="5305"/>
                  <a:pt x="20751" y="6287"/>
                  <a:pt x="20810" y="7474"/>
                </a:cubicBezTo>
                <a:cubicBezTo>
                  <a:pt x="20870" y="8661"/>
                  <a:pt x="20935" y="10048"/>
                  <a:pt x="20967" y="10813"/>
                </a:cubicBezTo>
                <a:cubicBezTo>
                  <a:pt x="20970" y="10868"/>
                  <a:pt x="20973" y="10899"/>
                  <a:pt x="20977" y="10895"/>
                </a:cubicBezTo>
                <a:cubicBezTo>
                  <a:pt x="20980" y="10889"/>
                  <a:pt x="20985" y="10841"/>
                  <a:pt x="20990" y="10763"/>
                </a:cubicBezTo>
                <a:cubicBezTo>
                  <a:pt x="21001" y="10606"/>
                  <a:pt x="21016" y="10299"/>
                  <a:pt x="21039" y="9788"/>
                </a:cubicBezTo>
                <a:cubicBezTo>
                  <a:pt x="21125" y="7846"/>
                  <a:pt x="21254" y="5316"/>
                  <a:pt x="21271" y="5226"/>
                </a:cubicBezTo>
                <a:cubicBezTo>
                  <a:pt x="21275" y="5204"/>
                  <a:pt x="21279" y="5194"/>
                  <a:pt x="21283" y="5210"/>
                </a:cubicBezTo>
                <a:cubicBezTo>
                  <a:pt x="21286" y="5223"/>
                  <a:pt x="21289" y="5260"/>
                  <a:pt x="21292" y="5309"/>
                </a:cubicBezTo>
                <a:cubicBezTo>
                  <a:pt x="21305" y="5503"/>
                  <a:pt x="21313" y="5977"/>
                  <a:pt x="21317" y="6714"/>
                </a:cubicBezTo>
                <a:cubicBezTo>
                  <a:pt x="21320" y="7082"/>
                  <a:pt x="21321" y="7520"/>
                  <a:pt x="21321" y="8019"/>
                </a:cubicBezTo>
                <a:cubicBezTo>
                  <a:pt x="21321" y="8578"/>
                  <a:pt x="21320" y="9006"/>
                  <a:pt x="21317" y="9342"/>
                </a:cubicBezTo>
                <a:cubicBezTo>
                  <a:pt x="21316" y="9510"/>
                  <a:pt x="21316" y="9647"/>
                  <a:pt x="21314" y="9771"/>
                </a:cubicBezTo>
                <a:cubicBezTo>
                  <a:pt x="21304" y="10394"/>
                  <a:pt x="21281" y="10518"/>
                  <a:pt x="21227" y="10631"/>
                </a:cubicBezTo>
                <a:cubicBezTo>
                  <a:pt x="21208" y="10670"/>
                  <a:pt x="21272" y="10709"/>
                  <a:pt x="21372" y="10714"/>
                </a:cubicBezTo>
                <a:cubicBezTo>
                  <a:pt x="21472" y="10718"/>
                  <a:pt x="21516" y="10707"/>
                  <a:pt x="21521" y="10664"/>
                </a:cubicBezTo>
                <a:cubicBezTo>
                  <a:pt x="21522" y="10655"/>
                  <a:pt x="21521" y="10659"/>
                  <a:pt x="21519" y="10647"/>
                </a:cubicBezTo>
                <a:cubicBezTo>
                  <a:pt x="21515" y="10624"/>
                  <a:pt x="21507" y="10587"/>
                  <a:pt x="21494" y="10548"/>
                </a:cubicBezTo>
                <a:cubicBezTo>
                  <a:pt x="21484" y="10519"/>
                  <a:pt x="21474" y="10486"/>
                  <a:pt x="21466" y="10449"/>
                </a:cubicBezTo>
                <a:cubicBezTo>
                  <a:pt x="21450" y="10374"/>
                  <a:pt x="21438" y="10275"/>
                  <a:pt x="21430" y="10168"/>
                </a:cubicBezTo>
                <a:cubicBezTo>
                  <a:pt x="21426" y="10115"/>
                  <a:pt x="21424" y="10064"/>
                  <a:pt x="21422" y="10003"/>
                </a:cubicBezTo>
                <a:cubicBezTo>
                  <a:pt x="21415" y="9801"/>
                  <a:pt x="21409" y="8408"/>
                  <a:pt x="21408" y="6912"/>
                </a:cubicBezTo>
                <a:cubicBezTo>
                  <a:pt x="21408" y="5503"/>
                  <a:pt x="21409" y="4749"/>
                  <a:pt x="21418" y="4334"/>
                </a:cubicBezTo>
                <a:cubicBezTo>
                  <a:pt x="21423" y="4124"/>
                  <a:pt x="21429" y="4004"/>
                  <a:pt x="21439" y="3937"/>
                </a:cubicBezTo>
                <a:cubicBezTo>
                  <a:pt x="21449" y="3870"/>
                  <a:pt x="21462" y="3854"/>
                  <a:pt x="21478" y="3854"/>
                </a:cubicBezTo>
                <a:cubicBezTo>
                  <a:pt x="21495" y="3854"/>
                  <a:pt x="21509" y="3788"/>
                  <a:pt x="21509" y="3722"/>
                </a:cubicBezTo>
                <a:cubicBezTo>
                  <a:pt x="21509" y="3706"/>
                  <a:pt x="21507" y="3703"/>
                  <a:pt x="21501" y="3689"/>
                </a:cubicBezTo>
                <a:cubicBezTo>
                  <a:pt x="21485" y="3646"/>
                  <a:pt x="21446" y="3606"/>
                  <a:pt x="21401" y="3606"/>
                </a:cubicBezTo>
                <a:lnTo>
                  <a:pt x="21290" y="3606"/>
                </a:lnTo>
                <a:lnTo>
                  <a:pt x="21163" y="6251"/>
                </a:lnTo>
                <a:cubicBezTo>
                  <a:pt x="21092" y="7707"/>
                  <a:pt x="21023" y="8912"/>
                  <a:pt x="21012" y="8912"/>
                </a:cubicBezTo>
                <a:cubicBezTo>
                  <a:pt x="21000" y="8912"/>
                  <a:pt x="20934" y="7719"/>
                  <a:pt x="20863" y="6267"/>
                </a:cubicBezTo>
                <a:lnTo>
                  <a:pt x="20733" y="3623"/>
                </a:lnTo>
                <a:lnTo>
                  <a:pt x="20615" y="3623"/>
                </a:lnTo>
                <a:cubicBezTo>
                  <a:pt x="20582" y="3623"/>
                  <a:pt x="20551" y="3637"/>
                  <a:pt x="20530" y="3656"/>
                </a:cubicBezTo>
                <a:cubicBezTo>
                  <a:pt x="20519" y="3666"/>
                  <a:pt x="20511" y="3676"/>
                  <a:pt x="20505" y="3689"/>
                </a:cubicBezTo>
                <a:cubicBezTo>
                  <a:pt x="20499" y="3702"/>
                  <a:pt x="20497" y="3724"/>
                  <a:pt x="20497" y="3739"/>
                </a:cubicBezTo>
                <a:cubicBezTo>
                  <a:pt x="20497" y="3799"/>
                  <a:pt x="20510" y="3854"/>
                  <a:pt x="20528" y="3854"/>
                </a:cubicBezTo>
                <a:cubicBezTo>
                  <a:pt x="20546" y="3854"/>
                  <a:pt x="20579" y="3974"/>
                  <a:pt x="20600" y="4119"/>
                </a:cubicBezTo>
                <a:cubicBezTo>
                  <a:pt x="20609" y="4184"/>
                  <a:pt x="20616" y="4218"/>
                  <a:pt x="20621" y="4301"/>
                </a:cubicBezTo>
                <a:cubicBezTo>
                  <a:pt x="20636" y="4548"/>
                  <a:pt x="20634" y="5095"/>
                  <a:pt x="20625" y="7193"/>
                </a:cubicBezTo>
                <a:cubicBezTo>
                  <a:pt x="20620" y="8151"/>
                  <a:pt x="20615" y="8868"/>
                  <a:pt x="20609" y="9375"/>
                </a:cubicBezTo>
                <a:cubicBezTo>
                  <a:pt x="20603" y="9883"/>
                  <a:pt x="20597" y="10179"/>
                  <a:pt x="20590" y="10267"/>
                </a:cubicBezTo>
                <a:cubicBezTo>
                  <a:pt x="20586" y="10314"/>
                  <a:pt x="20579" y="10348"/>
                  <a:pt x="20572" y="10383"/>
                </a:cubicBezTo>
                <a:cubicBezTo>
                  <a:pt x="20559" y="10453"/>
                  <a:pt x="20541" y="10495"/>
                  <a:pt x="20520" y="10515"/>
                </a:cubicBezTo>
                <a:cubicBezTo>
                  <a:pt x="20469" y="10566"/>
                  <a:pt x="20406" y="10461"/>
                  <a:pt x="20379" y="10218"/>
                </a:cubicBezTo>
                <a:cubicBezTo>
                  <a:pt x="20361" y="10056"/>
                  <a:pt x="20278" y="8458"/>
                  <a:pt x="20195" y="6664"/>
                </a:cubicBezTo>
                <a:cubicBezTo>
                  <a:pt x="20113" y="4870"/>
                  <a:pt x="20041" y="3406"/>
                  <a:pt x="20034" y="3408"/>
                </a:cubicBezTo>
                <a:close/>
                <a:moveTo>
                  <a:pt x="8604" y="3474"/>
                </a:moveTo>
                <a:cubicBezTo>
                  <a:pt x="8581" y="3471"/>
                  <a:pt x="8557" y="3480"/>
                  <a:pt x="8534" y="3507"/>
                </a:cubicBezTo>
                <a:cubicBezTo>
                  <a:pt x="8528" y="3515"/>
                  <a:pt x="8521" y="3531"/>
                  <a:pt x="8515" y="3540"/>
                </a:cubicBezTo>
                <a:cubicBezTo>
                  <a:pt x="8498" y="3566"/>
                  <a:pt x="8481" y="3601"/>
                  <a:pt x="8466" y="3639"/>
                </a:cubicBezTo>
                <a:cubicBezTo>
                  <a:pt x="8458" y="3659"/>
                  <a:pt x="8450" y="3683"/>
                  <a:pt x="8443" y="3706"/>
                </a:cubicBezTo>
                <a:cubicBezTo>
                  <a:pt x="8440" y="3716"/>
                  <a:pt x="8438" y="3728"/>
                  <a:pt x="8435" y="3739"/>
                </a:cubicBezTo>
                <a:cubicBezTo>
                  <a:pt x="8422" y="3787"/>
                  <a:pt x="8409" y="3828"/>
                  <a:pt x="8400" y="3887"/>
                </a:cubicBezTo>
                <a:cubicBezTo>
                  <a:pt x="8380" y="4021"/>
                  <a:pt x="8363" y="4183"/>
                  <a:pt x="8350" y="4367"/>
                </a:cubicBezTo>
                <a:cubicBezTo>
                  <a:pt x="8343" y="4459"/>
                  <a:pt x="8338" y="4563"/>
                  <a:pt x="8333" y="4664"/>
                </a:cubicBezTo>
                <a:cubicBezTo>
                  <a:pt x="8328" y="4765"/>
                  <a:pt x="8324" y="4872"/>
                  <a:pt x="8321" y="4978"/>
                </a:cubicBezTo>
                <a:cubicBezTo>
                  <a:pt x="8318" y="5087"/>
                  <a:pt x="8316" y="5183"/>
                  <a:pt x="8315" y="5292"/>
                </a:cubicBezTo>
                <a:cubicBezTo>
                  <a:pt x="8314" y="5401"/>
                  <a:pt x="8314" y="5513"/>
                  <a:pt x="8315" y="5623"/>
                </a:cubicBezTo>
                <a:cubicBezTo>
                  <a:pt x="8316" y="5732"/>
                  <a:pt x="8320" y="5846"/>
                  <a:pt x="8323" y="5953"/>
                </a:cubicBezTo>
                <a:cubicBezTo>
                  <a:pt x="8326" y="6061"/>
                  <a:pt x="8329" y="6165"/>
                  <a:pt x="8335" y="6267"/>
                </a:cubicBezTo>
                <a:cubicBezTo>
                  <a:pt x="8338" y="6325"/>
                  <a:pt x="8345" y="6385"/>
                  <a:pt x="8354" y="6466"/>
                </a:cubicBezTo>
                <a:cubicBezTo>
                  <a:pt x="8363" y="6546"/>
                  <a:pt x="8375" y="6649"/>
                  <a:pt x="8389" y="6747"/>
                </a:cubicBezTo>
                <a:cubicBezTo>
                  <a:pt x="8417" y="6941"/>
                  <a:pt x="8456" y="7153"/>
                  <a:pt x="8499" y="7375"/>
                </a:cubicBezTo>
                <a:cubicBezTo>
                  <a:pt x="8539" y="7580"/>
                  <a:pt x="8570" y="7763"/>
                  <a:pt x="8596" y="7920"/>
                </a:cubicBezTo>
                <a:cubicBezTo>
                  <a:pt x="8622" y="8078"/>
                  <a:pt x="8641" y="8214"/>
                  <a:pt x="8656" y="8350"/>
                </a:cubicBezTo>
                <a:cubicBezTo>
                  <a:pt x="8670" y="8486"/>
                  <a:pt x="8679" y="8623"/>
                  <a:pt x="8685" y="8763"/>
                </a:cubicBezTo>
                <a:cubicBezTo>
                  <a:pt x="8691" y="8903"/>
                  <a:pt x="8693" y="9040"/>
                  <a:pt x="8693" y="9209"/>
                </a:cubicBezTo>
                <a:cubicBezTo>
                  <a:pt x="8693" y="9280"/>
                  <a:pt x="8692" y="9365"/>
                  <a:pt x="8689" y="9441"/>
                </a:cubicBezTo>
                <a:cubicBezTo>
                  <a:pt x="8686" y="9518"/>
                  <a:pt x="8682" y="9594"/>
                  <a:pt x="8677" y="9672"/>
                </a:cubicBezTo>
                <a:cubicBezTo>
                  <a:pt x="8667" y="9827"/>
                  <a:pt x="8653" y="9982"/>
                  <a:pt x="8637" y="10118"/>
                </a:cubicBezTo>
                <a:cubicBezTo>
                  <a:pt x="8620" y="10255"/>
                  <a:pt x="8601" y="10364"/>
                  <a:pt x="8582" y="10449"/>
                </a:cubicBezTo>
                <a:cubicBezTo>
                  <a:pt x="8564" y="10533"/>
                  <a:pt x="8545" y="10598"/>
                  <a:pt x="8528" y="10598"/>
                </a:cubicBezTo>
                <a:cubicBezTo>
                  <a:pt x="8512" y="10598"/>
                  <a:pt x="8495" y="10560"/>
                  <a:pt x="8478" y="10515"/>
                </a:cubicBezTo>
                <a:cubicBezTo>
                  <a:pt x="8470" y="10495"/>
                  <a:pt x="8464" y="10460"/>
                  <a:pt x="8457" y="10433"/>
                </a:cubicBezTo>
                <a:cubicBezTo>
                  <a:pt x="8448" y="10399"/>
                  <a:pt x="8438" y="10377"/>
                  <a:pt x="8429" y="10333"/>
                </a:cubicBezTo>
                <a:cubicBezTo>
                  <a:pt x="8414" y="10254"/>
                  <a:pt x="8401" y="10157"/>
                  <a:pt x="8389" y="10052"/>
                </a:cubicBezTo>
                <a:cubicBezTo>
                  <a:pt x="8376" y="9944"/>
                  <a:pt x="8365" y="9828"/>
                  <a:pt x="8358" y="9705"/>
                </a:cubicBezTo>
                <a:cubicBezTo>
                  <a:pt x="8344" y="9481"/>
                  <a:pt x="8326" y="9322"/>
                  <a:pt x="8313" y="9276"/>
                </a:cubicBezTo>
                <a:cubicBezTo>
                  <a:pt x="8309" y="9257"/>
                  <a:pt x="8306" y="9276"/>
                  <a:pt x="8304" y="9292"/>
                </a:cubicBezTo>
                <a:cubicBezTo>
                  <a:pt x="8303" y="9296"/>
                  <a:pt x="8302" y="9285"/>
                  <a:pt x="8302" y="9292"/>
                </a:cubicBezTo>
                <a:cubicBezTo>
                  <a:pt x="8300" y="9327"/>
                  <a:pt x="8301" y="9403"/>
                  <a:pt x="8306" y="9507"/>
                </a:cubicBezTo>
                <a:cubicBezTo>
                  <a:pt x="8311" y="9635"/>
                  <a:pt x="8315" y="9923"/>
                  <a:pt x="8315" y="10152"/>
                </a:cubicBezTo>
                <a:cubicBezTo>
                  <a:pt x="8315" y="10232"/>
                  <a:pt x="8316" y="10291"/>
                  <a:pt x="8317" y="10350"/>
                </a:cubicBezTo>
                <a:cubicBezTo>
                  <a:pt x="8319" y="10409"/>
                  <a:pt x="8321" y="10472"/>
                  <a:pt x="8325" y="10515"/>
                </a:cubicBezTo>
                <a:cubicBezTo>
                  <a:pt x="8332" y="10602"/>
                  <a:pt x="8344" y="10657"/>
                  <a:pt x="8362" y="10714"/>
                </a:cubicBezTo>
                <a:cubicBezTo>
                  <a:pt x="8443" y="10967"/>
                  <a:pt x="8591" y="10914"/>
                  <a:pt x="8667" y="10598"/>
                </a:cubicBezTo>
                <a:cubicBezTo>
                  <a:pt x="8689" y="10508"/>
                  <a:pt x="8707" y="10403"/>
                  <a:pt x="8724" y="10284"/>
                </a:cubicBezTo>
                <a:cubicBezTo>
                  <a:pt x="8732" y="10225"/>
                  <a:pt x="8738" y="10168"/>
                  <a:pt x="8745" y="10102"/>
                </a:cubicBezTo>
                <a:cubicBezTo>
                  <a:pt x="8752" y="10033"/>
                  <a:pt x="8759" y="9961"/>
                  <a:pt x="8764" y="9887"/>
                </a:cubicBezTo>
                <a:cubicBezTo>
                  <a:pt x="8786" y="9590"/>
                  <a:pt x="8797" y="9230"/>
                  <a:pt x="8797" y="8813"/>
                </a:cubicBezTo>
                <a:cubicBezTo>
                  <a:pt x="8797" y="7895"/>
                  <a:pt x="8753" y="7419"/>
                  <a:pt x="8600" y="6648"/>
                </a:cubicBezTo>
                <a:cubicBezTo>
                  <a:pt x="8562" y="6460"/>
                  <a:pt x="8526" y="6247"/>
                  <a:pt x="8495" y="6053"/>
                </a:cubicBezTo>
                <a:cubicBezTo>
                  <a:pt x="8480" y="5955"/>
                  <a:pt x="8466" y="5870"/>
                  <a:pt x="8455" y="5788"/>
                </a:cubicBezTo>
                <a:cubicBezTo>
                  <a:pt x="8444" y="5707"/>
                  <a:pt x="8436" y="5643"/>
                  <a:pt x="8431" y="5590"/>
                </a:cubicBezTo>
                <a:cubicBezTo>
                  <a:pt x="8419" y="5446"/>
                  <a:pt x="8412" y="5302"/>
                  <a:pt x="8408" y="5160"/>
                </a:cubicBezTo>
                <a:cubicBezTo>
                  <a:pt x="8406" y="5088"/>
                  <a:pt x="8404" y="5015"/>
                  <a:pt x="8404" y="4945"/>
                </a:cubicBezTo>
                <a:cubicBezTo>
                  <a:pt x="8405" y="4875"/>
                  <a:pt x="8406" y="4813"/>
                  <a:pt x="8408" y="4747"/>
                </a:cubicBezTo>
                <a:cubicBezTo>
                  <a:pt x="8410" y="4681"/>
                  <a:pt x="8414" y="4610"/>
                  <a:pt x="8418" y="4549"/>
                </a:cubicBezTo>
                <a:cubicBezTo>
                  <a:pt x="8447" y="4058"/>
                  <a:pt x="8521" y="3727"/>
                  <a:pt x="8592" y="3854"/>
                </a:cubicBezTo>
                <a:cubicBezTo>
                  <a:pt x="8610" y="3886"/>
                  <a:pt x="8628" y="3942"/>
                  <a:pt x="8644" y="4036"/>
                </a:cubicBezTo>
                <a:cubicBezTo>
                  <a:pt x="8652" y="4083"/>
                  <a:pt x="8660" y="4137"/>
                  <a:pt x="8667" y="4201"/>
                </a:cubicBezTo>
                <a:cubicBezTo>
                  <a:pt x="8691" y="4399"/>
                  <a:pt x="8710" y="4672"/>
                  <a:pt x="8710" y="4796"/>
                </a:cubicBezTo>
                <a:cubicBezTo>
                  <a:pt x="8710" y="4921"/>
                  <a:pt x="8718" y="5028"/>
                  <a:pt x="8727" y="5028"/>
                </a:cubicBezTo>
                <a:cubicBezTo>
                  <a:pt x="8737" y="5028"/>
                  <a:pt x="8745" y="4726"/>
                  <a:pt x="8745" y="4367"/>
                </a:cubicBezTo>
                <a:cubicBezTo>
                  <a:pt x="8745" y="4206"/>
                  <a:pt x="8744" y="4081"/>
                  <a:pt x="8743" y="3987"/>
                </a:cubicBezTo>
                <a:cubicBezTo>
                  <a:pt x="8739" y="3701"/>
                  <a:pt x="8725" y="3664"/>
                  <a:pt x="8671" y="3540"/>
                </a:cubicBezTo>
                <a:cubicBezTo>
                  <a:pt x="8652" y="3495"/>
                  <a:pt x="8629" y="3477"/>
                  <a:pt x="8604" y="3474"/>
                </a:cubicBezTo>
                <a:close/>
                <a:moveTo>
                  <a:pt x="11913" y="3474"/>
                </a:moveTo>
                <a:cubicBezTo>
                  <a:pt x="11895" y="3469"/>
                  <a:pt x="11878" y="3480"/>
                  <a:pt x="11860" y="3491"/>
                </a:cubicBezTo>
                <a:cubicBezTo>
                  <a:pt x="11857" y="3493"/>
                  <a:pt x="11852" y="3488"/>
                  <a:pt x="11849" y="3491"/>
                </a:cubicBezTo>
                <a:cubicBezTo>
                  <a:pt x="11837" y="3500"/>
                  <a:pt x="11826" y="3523"/>
                  <a:pt x="11814" y="3540"/>
                </a:cubicBezTo>
                <a:cubicBezTo>
                  <a:pt x="11788" y="3579"/>
                  <a:pt x="11761" y="3631"/>
                  <a:pt x="11737" y="3706"/>
                </a:cubicBezTo>
                <a:cubicBezTo>
                  <a:pt x="11732" y="3719"/>
                  <a:pt x="11729" y="3724"/>
                  <a:pt x="11725" y="3739"/>
                </a:cubicBezTo>
                <a:cubicBezTo>
                  <a:pt x="11701" y="3819"/>
                  <a:pt x="11675" y="3922"/>
                  <a:pt x="11653" y="4036"/>
                </a:cubicBezTo>
                <a:cubicBezTo>
                  <a:pt x="11650" y="4052"/>
                  <a:pt x="11649" y="4069"/>
                  <a:pt x="11646" y="4086"/>
                </a:cubicBezTo>
                <a:cubicBezTo>
                  <a:pt x="11623" y="4210"/>
                  <a:pt x="11601" y="4342"/>
                  <a:pt x="11582" y="4499"/>
                </a:cubicBezTo>
                <a:cubicBezTo>
                  <a:pt x="11562" y="4655"/>
                  <a:pt x="11544" y="4842"/>
                  <a:pt x="11528" y="5028"/>
                </a:cubicBezTo>
                <a:cubicBezTo>
                  <a:pt x="11525" y="5059"/>
                  <a:pt x="11522" y="5078"/>
                  <a:pt x="11520" y="5110"/>
                </a:cubicBezTo>
                <a:cubicBezTo>
                  <a:pt x="11516" y="5153"/>
                  <a:pt x="11513" y="5199"/>
                  <a:pt x="11510" y="5243"/>
                </a:cubicBezTo>
                <a:cubicBezTo>
                  <a:pt x="11505" y="5319"/>
                  <a:pt x="11500" y="5394"/>
                  <a:pt x="11495" y="5474"/>
                </a:cubicBezTo>
                <a:cubicBezTo>
                  <a:pt x="11492" y="5518"/>
                  <a:pt x="11489" y="5562"/>
                  <a:pt x="11487" y="5606"/>
                </a:cubicBezTo>
                <a:cubicBezTo>
                  <a:pt x="11482" y="5689"/>
                  <a:pt x="11477" y="5784"/>
                  <a:pt x="11473" y="5871"/>
                </a:cubicBezTo>
                <a:cubicBezTo>
                  <a:pt x="11472" y="5911"/>
                  <a:pt x="11471" y="5945"/>
                  <a:pt x="11470" y="5986"/>
                </a:cubicBezTo>
                <a:cubicBezTo>
                  <a:pt x="11466" y="6083"/>
                  <a:pt x="11461" y="6183"/>
                  <a:pt x="11458" y="6284"/>
                </a:cubicBezTo>
                <a:cubicBezTo>
                  <a:pt x="11457" y="6328"/>
                  <a:pt x="11455" y="6371"/>
                  <a:pt x="11454" y="6416"/>
                </a:cubicBezTo>
                <a:cubicBezTo>
                  <a:pt x="11451" y="6516"/>
                  <a:pt x="11450" y="6610"/>
                  <a:pt x="11448" y="6714"/>
                </a:cubicBezTo>
                <a:cubicBezTo>
                  <a:pt x="11448" y="6754"/>
                  <a:pt x="11447" y="6805"/>
                  <a:pt x="11446" y="6846"/>
                </a:cubicBezTo>
                <a:cubicBezTo>
                  <a:pt x="11444" y="6996"/>
                  <a:pt x="11443" y="7153"/>
                  <a:pt x="11442" y="7309"/>
                </a:cubicBezTo>
                <a:cubicBezTo>
                  <a:pt x="11442" y="7974"/>
                  <a:pt x="11454" y="8375"/>
                  <a:pt x="11487" y="8945"/>
                </a:cubicBezTo>
                <a:cubicBezTo>
                  <a:pt x="11499" y="9152"/>
                  <a:pt x="11512" y="9345"/>
                  <a:pt x="11526" y="9507"/>
                </a:cubicBezTo>
                <a:cubicBezTo>
                  <a:pt x="11540" y="9669"/>
                  <a:pt x="11554" y="9807"/>
                  <a:pt x="11572" y="9937"/>
                </a:cubicBezTo>
                <a:cubicBezTo>
                  <a:pt x="11608" y="10195"/>
                  <a:pt x="11652" y="10402"/>
                  <a:pt x="11713" y="10614"/>
                </a:cubicBezTo>
                <a:cubicBezTo>
                  <a:pt x="11766" y="10796"/>
                  <a:pt x="11839" y="10870"/>
                  <a:pt x="11911" y="10846"/>
                </a:cubicBezTo>
                <a:cubicBezTo>
                  <a:pt x="11947" y="10833"/>
                  <a:pt x="11982" y="10791"/>
                  <a:pt x="12015" y="10730"/>
                </a:cubicBezTo>
                <a:cubicBezTo>
                  <a:pt x="12048" y="10669"/>
                  <a:pt x="12080" y="10590"/>
                  <a:pt x="12104" y="10482"/>
                </a:cubicBezTo>
                <a:cubicBezTo>
                  <a:pt x="12123" y="10397"/>
                  <a:pt x="12141" y="10292"/>
                  <a:pt x="12158" y="10185"/>
                </a:cubicBezTo>
                <a:cubicBezTo>
                  <a:pt x="12194" y="9970"/>
                  <a:pt x="12227" y="9726"/>
                  <a:pt x="12255" y="9441"/>
                </a:cubicBezTo>
                <a:cubicBezTo>
                  <a:pt x="12283" y="9153"/>
                  <a:pt x="12306" y="8842"/>
                  <a:pt x="12325" y="8515"/>
                </a:cubicBezTo>
                <a:cubicBezTo>
                  <a:pt x="12343" y="8188"/>
                  <a:pt x="12357" y="7847"/>
                  <a:pt x="12364" y="7507"/>
                </a:cubicBezTo>
                <a:cubicBezTo>
                  <a:pt x="12367" y="7337"/>
                  <a:pt x="12369" y="7163"/>
                  <a:pt x="12369" y="6995"/>
                </a:cubicBezTo>
                <a:cubicBezTo>
                  <a:pt x="12370" y="5979"/>
                  <a:pt x="12319" y="5099"/>
                  <a:pt x="12228" y="4466"/>
                </a:cubicBezTo>
                <a:cubicBezTo>
                  <a:pt x="12173" y="4086"/>
                  <a:pt x="12105" y="3782"/>
                  <a:pt x="12025" y="3606"/>
                </a:cubicBezTo>
                <a:cubicBezTo>
                  <a:pt x="11987" y="3523"/>
                  <a:pt x="11949" y="3485"/>
                  <a:pt x="11913" y="3474"/>
                </a:cubicBezTo>
                <a:close/>
                <a:moveTo>
                  <a:pt x="15996" y="3491"/>
                </a:moveTo>
                <a:cubicBezTo>
                  <a:pt x="15972" y="3495"/>
                  <a:pt x="15947" y="3520"/>
                  <a:pt x="15924" y="3557"/>
                </a:cubicBezTo>
                <a:cubicBezTo>
                  <a:pt x="15918" y="3567"/>
                  <a:pt x="15913" y="3578"/>
                  <a:pt x="15907" y="3590"/>
                </a:cubicBezTo>
                <a:cubicBezTo>
                  <a:pt x="15884" y="3635"/>
                  <a:pt x="15861" y="3699"/>
                  <a:pt x="15841" y="3772"/>
                </a:cubicBezTo>
                <a:cubicBezTo>
                  <a:pt x="15828" y="3822"/>
                  <a:pt x="15816" y="3876"/>
                  <a:pt x="15804" y="3937"/>
                </a:cubicBezTo>
                <a:cubicBezTo>
                  <a:pt x="15801" y="3954"/>
                  <a:pt x="15800" y="3969"/>
                  <a:pt x="15797" y="3987"/>
                </a:cubicBezTo>
                <a:cubicBezTo>
                  <a:pt x="15788" y="4037"/>
                  <a:pt x="15780" y="4095"/>
                  <a:pt x="15773" y="4152"/>
                </a:cubicBezTo>
                <a:cubicBezTo>
                  <a:pt x="15771" y="4170"/>
                  <a:pt x="15768" y="4182"/>
                  <a:pt x="15766" y="4201"/>
                </a:cubicBezTo>
                <a:cubicBezTo>
                  <a:pt x="15757" y="4277"/>
                  <a:pt x="15749" y="4364"/>
                  <a:pt x="15744" y="4449"/>
                </a:cubicBezTo>
                <a:cubicBezTo>
                  <a:pt x="15712" y="4981"/>
                  <a:pt x="15712" y="6040"/>
                  <a:pt x="15744" y="6433"/>
                </a:cubicBezTo>
                <a:cubicBezTo>
                  <a:pt x="15751" y="6517"/>
                  <a:pt x="15772" y="6664"/>
                  <a:pt x="15798" y="6829"/>
                </a:cubicBezTo>
                <a:cubicBezTo>
                  <a:pt x="15825" y="6994"/>
                  <a:pt x="15857" y="7175"/>
                  <a:pt x="15889" y="7342"/>
                </a:cubicBezTo>
                <a:cubicBezTo>
                  <a:pt x="15912" y="7458"/>
                  <a:pt x="15932" y="7579"/>
                  <a:pt x="15951" y="7689"/>
                </a:cubicBezTo>
                <a:cubicBezTo>
                  <a:pt x="15970" y="7798"/>
                  <a:pt x="15989" y="7899"/>
                  <a:pt x="16004" y="8003"/>
                </a:cubicBezTo>
                <a:cubicBezTo>
                  <a:pt x="16019" y="8106"/>
                  <a:pt x="16031" y="8201"/>
                  <a:pt x="16042" y="8300"/>
                </a:cubicBezTo>
                <a:cubicBezTo>
                  <a:pt x="16054" y="8400"/>
                  <a:pt x="16064" y="8501"/>
                  <a:pt x="16071" y="8598"/>
                </a:cubicBezTo>
                <a:cubicBezTo>
                  <a:pt x="16086" y="8792"/>
                  <a:pt x="16093" y="8985"/>
                  <a:pt x="16095" y="9176"/>
                </a:cubicBezTo>
                <a:cubicBezTo>
                  <a:pt x="16096" y="9369"/>
                  <a:pt x="16091" y="9556"/>
                  <a:pt x="16079" y="9755"/>
                </a:cubicBezTo>
                <a:cubicBezTo>
                  <a:pt x="16065" y="9994"/>
                  <a:pt x="16045" y="10195"/>
                  <a:pt x="16023" y="10333"/>
                </a:cubicBezTo>
                <a:cubicBezTo>
                  <a:pt x="16001" y="10472"/>
                  <a:pt x="15977" y="10548"/>
                  <a:pt x="15951" y="10581"/>
                </a:cubicBezTo>
                <a:cubicBezTo>
                  <a:pt x="15925" y="10614"/>
                  <a:pt x="15898" y="10592"/>
                  <a:pt x="15872" y="10515"/>
                </a:cubicBezTo>
                <a:cubicBezTo>
                  <a:pt x="15859" y="10477"/>
                  <a:pt x="15846" y="10433"/>
                  <a:pt x="15833" y="10366"/>
                </a:cubicBezTo>
                <a:cubicBezTo>
                  <a:pt x="15821" y="10299"/>
                  <a:pt x="15810" y="10215"/>
                  <a:pt x="15798" y="10118"/>
                </a:cubicBezTo>
                <a:cubicBezTo>
                  <a:pt x="15768" y="9856"/>
                  <a:pt x="15738" y="9545"/>
                  <a:pt x="15733" y="9424"/>
                </a:cubicBezTo>
                <a:cubicBezTo>
                  <a:pt x="15728" y="9317"/>
                  <a:pt x="15725" y="9256"/>
                  <a:pt x="15721" y="9243"/>
                </a:cubicBezTo>
                <a:cubicBezTo>
                  <a:pt x="15719" y="9236"/>
                  <a:pt x="15719" y="9248"/>
                  <a:pt x="15717" y="9259"/>
                </a:cubicBezTo>
                <a:cubicBezTo>
                  <a:pt x="15716" y="9272"/>
                  <a:pt x="15714" y="9294"/>
                  <a:pt x="15713" y="9325"/>
                </a:cubicBezTo>
                <a:cubicBezTo>
                  <a:pt x="15709" y="9448"/>
                  <a:pt x="15708" y="9699"/>
                  <a:pt x="15713" y="10003"/>
                </a:cubicBezTo>
                <a:cubicBezTo>
                  <a:pt x="15717" y="10220"/>
                  <a:pt x="15723" y="10379"/>
                  <a:pt x="15731" y="10499"/>
                </a:cubicBezTo>
                <a:cubicBezTo>
                  <a:pt x="15735" y="10559"/>
                  <a:pt x="15739" y="10608"/>
                  <a:pt x="15744" y="10647"/>
                </a:cubicBezTo>
                <a:cubicBezTo>
                  <a:pt x="15749" y="10687"/>
                  <a:pt x="15755" y="10725"/>
                  <a:pt x="15762" y="10747"/>
                </a:cubicBezTo>
                <a:cubicBezTo>
                  <a:pt x="15782" y="10815"/>
                  <a:pt x="15845" y="10874"/>
                  <a:pt x="15905" y="10879"/>
                </a:cubicBezTo>
                <a:cubicBezTo>
                  <a:pt x="16001" y="10887"/>
                  <a:pt x="16076" y="10701"/>
                  <a:pt x="16126" y="10350"/>
                </a:cubicBezTo>
                <a:cubicBezTo>
                  <a:pt x="16150" y="10174"/>
                  <a:pt x="16169" y="9965"/>
                  <a:pt x="16182" y="9705"/>
                </a:cubicBezTo>
                <a:cubicBezTo>
                  <a:pt x="16194" y="9446"/>
                  <a:pt x="16201" y="9135"/>
                  <a:pt x="16201" y="8796"/>
                </a:cubicBezTo>
                <a:cubicBezTo>
                  <a:pt x="16201" y="8673"/>
                  <a:pt x="16199" y="8558"/>
                  <a:pt x="16197" y="8449"/>
                </a:cubicBezTo>
                <a:cubicBezTo>
                  <a:pt x="16186" y="7678"/>
                  <a:pt x="16135" y="7233"/>
                  <a:pt x="16000" y="6648"/>
                </a:cubicBezTo>
                <a:cubicBezTo>
                  <a:pt x="15911" y="6264"/>
                  <a:pt x="15847" y="5806"/>
                  <a:pt x="15820" y="5391"/>
                </a:cubicBezTo>
                <a:cubicBezTo>
                  <a:pt x="15811" y="5253"/>
                  <a:pt x="15806" y="5119"/>
                  <a:pt x="15806" y="4995"/>
                </a:cubicBezTo>
                <a:cubicBezTo>
                  <a:pt x="15806" y="4918"/>
                  <a:pt x="15806" y="4854"/>
                  <a:pt x="15808" y="4780"/>
                </a:cubicBezTo>
                <a:cubicBezTo>
                  <a:pt x="15812" y="4633"/>
                  <a:pt x="15821" y="4490"/>
                  <a:pt x="15831" y="4367"/>
                </a:cubicBezTo>
                <a:cubicBezTo>
                  <a:pt x="15837" y="4305"/>
                  <a:pt x="15842" y="4238"/>
                  <a:pt x="15849" y="4185"/>
                </a:cubicBezTo>
                <a:cubicBezTo>
                  <a:pt x="15876" y="3975"/>
                  <a:pt x="15912" y="3854"/>
                  <a:pt x="15951" y="3854"/>
                </a:cubicBezTo>
                <a:cubicBezTo>
                  <a:pt x="15992" y="3854"/>
                  <a:pt x="16023" y="3889"/>
                  <a:pt x="16046" y="4003"/>
                </a:cubicBezTo>
                <a:cubicBezTo>
                  <a:pt x="16069" y="4120"/>
                  <a:pt x="16085" y="4313"/>
                  <a:pt x="16098" y="4582"/>
                </a:cubicBezTo>
                <a:cubicBezTo>
                  <a:pt x="16106" y="4741"/>
                  <a:pt x="16111" y="4843"/>
                  <a:pt x="16118" y="4912"/>
                </a:cubicBezTo>
                <a:cubicBezTo>
                  <a:pt x="16124" y="4982"/>
                  <a:pt x="16131" y="5013"/>
                  <a:pt x="16135" y="4995"/>
                </a:cubicBezTo>
                <a:cubicBezTo>
                  <a:pt x="16144" y="4958"/>
                  <a:pt x="16149" y="4748"/>
                  <a:pt x="16149" y="4367"/>
                </a:cubicBezTo>
                <a:cubicBezTo>
                  <a:pt x="16149" y="4219"/>
                  <a:pt x="16150" y="4095"/>
                  <a:pt x="16149" y="4003"/>
                </a:cubicBezTo>
                <a:cubicBezTo>
                  <a:pt x="16148" y="3911"/>
                  <a:pt x="16144" y="3841"/>
                  <a:pt x="16141" y="3788"/>
                </a:cubicBezTo>
                <a:cubicBezTo>
                  <a:pt x="16139" y="3762"/>
                  <a:pt x="16137" y="3758"/>
                  <a:pt x="16135" y="3739"/>
                </a:cubicBezTo>
                <a:cubicBezTo>
                  <a:pt x="16133" y="3719"/>
                  <a:pt x="16131" y="3688"/>
                  <a:pt x="16127" y="3673"/>
                </a:cubicBezTo>
                <a:cubicBezTo>
                  <a:pt x="16121" y="3643"/>
                  <a:pt x="16113" y="3631"/>
                  <a:pt x="16102" y="3606"/>
                </a:cubicBezTo>
                <a:cubicBezTo>
                  <a:pt x="16068" y="3528"/>
                  <a:pt x="16032" y="3484"/>
                  <a:pt x="15996" y="3491"/>
                </a:cubicBezTo>
                <a:close/>
                <a:moveTo>
                  <a:pt x="19106" y="3491"/>
                </a:moveTo>
                <a:cubicBezTo>
                  <a:pt x="19067" y="3499"/>
                  <a:pt x="19027" y="3526"/>
                  <a:pt x="18984" y="3557"/>
                </a:cubicBezTo>
                <a:cubicBezTo>
                  <a:pt x="18875" y="3634"/>
                  <a:pt x="18785" y="3704"/>
                  <a:pt x="18782" y="3706"/>
                </a:cubicBezTo>
                <a:cubicBezTo>
                  <a:pt x="18780" y="3707"/>
                  <a:pt x="18779" y="3774"/>
                  <a:pt x="18779" y="3854"/>
                </a:cubicBezTo>
                <a:cubicBezTo>
                  <a:pt x="18779" y="3935"/>
                  <a:pt x="18799" y="3987"/>
                  <a:pt x="18825" y="3987"/>
                </a:cubicBezTo>
                <a:cubicBezTo>
                  <a:pt x="18910" y="3987"/>
                  <a:pt x="18916" y="4129"/>
                  <a:pt x="18916" y="7110"/>
                </a:cubicBezTo>
                <a:cubicBezTo>
                  <a:pt x="18916" y="8519"/>
                  <a:pt x="18914" y="9356"/>
                  <a:pt x="18904" y="9838"/>
                </a:cubicBezTo>
                <a:cubicBezTo>
                  <a:pt x="18900" y="10078"/>
                  <a:pt x="18892" y="10224"/>
                  <a:pt x="18883" y="10317"/>
                </a:cubicBezTo>
                <a:cubicBezTo>
                  <a:pt x="18879" y="10363"/>
                  <a:pt x="18875" y="10396"/>
                  <a:pt x="18870" y="10416"/>
                </a:cubicBezTo>
                <a:cubicBezTo>
                  <a:pt x="18864" y="10435"/>
                  <a:pt x="18857" y="10449"/>
                  <a:pt x="18850" y="10449"/>
                </a:cubicBezTo>
                <a:cubicBezTo>
                  <a:pt x="18834" y="10450"/>
                  <a:pt x="18810" y="10520"/>
                  <a:pt x="18796" y="10598"/>
                </a:cubicBezTo>
                <a:cubicBezTo>
                  <a:pt x="18794" y="10610"/>
                  <a:pt x="18793" y="10620"/>
                  <a:pt x="18794" y="10631"/>
                </a:cubicBezTo>
                <a:cubicBezTo>
                  <a:pt x="18797" y="10662"/>
                  <a:pt x="18814" y="10679"/>
                  <a:pt x="18846" y="10697"/>
                </a:cubicBezTo>
                <a:cubicBezTo>
                  <a:pt x="18890" y="10721"/>
                  <a:pt x="18960" y="10729"/>
                  <a:pt x="19055" y="10730"/>
                </a:cubicBezTo>
                <a:lnTo>
                  <a:pt x="19342" y="10730"/>
                </a:lnTo>
                <a:lnTo>
                  <a:pt x="19450" y="10267"/>
                </a:lnTo>
                <a:cubicBezTo>
                  <a:pt x="19513" y="9988"/>
                  <a:pt x="19549" y="9769"/>
                  <a:pt x="19580" y="9441"/>
                </a:cubicBezTo>
                <a:cubicBezTo>
                  <a:pt x="19590" y="9329"/>
                  <a:pt x="19601" y="9201"/>
                  <a:pt x="19611" y="9061"/>
                </a:cubicBezTo>
                <a:cubicBezTo>
                  <a:pt x="19658" y="8413"/>
                  <a:pt x="19663" y="8219"/>
                  <a:pt x="19663" y="7143"/>
                </a:cubicBezTo>
                <a:cubicBezTo>
                  <a:pt x="19663" y="6873"/>
                  <a:pt x="19662" y="6662"/>
                  <a:pt x="19661" y="6482"/>
                </a:cubicBezTo>
                <a:cubicBezTo>
                  <a:pt x="19659" y="6125"/>
                  <a:pt x="19652" y="5907"/>
                  <a:pt x="19638" y="5656"/>
                </a:cubicBezTo>
                <a:cubicBezTo>
                  <a:pt x="19631" y="5530"/>
                  <a:pt x="19622" y="5387"/>
                  <a:pt x="19611" y="5226"/>
                </a:cubicBezTo>
                <a:cubicBezTo>
                  <a:pt x="19599" y="5060"/>
                  <a:pt x="19586" y="4921"/>
                  <a:pt x="19572" y="4780"/>
                </a:cubicBezTo>
                <a:cubicBezTo>
                  <a:pt x="19566" y="4715"/>
                  <a:pt x="19558" y="4657"/>
                  <a:pt x="19551" y="4598"/>
                </a:cubicBezTo>
                <a:cubicBezTo>
                  <a:pt x="19542" y="4520"/>
                  <a:pt x="19533" y="4436"/>
                  <a:pt x="19524" y="4367"/>
                </a:cubicBezTo>
                <a:cubicBezTo>
                  <a:pt x="19517" y="4320"/>
                  <a:pt x="19509" y="4277"/>
                  <a:pt x="19502" y="4234"/>
                </a:cubicBezTo>
                <a:cubicBezTo>
                  <a:pt x="19491" y="4167"/>
                  <a:pt x="19480" y="4111"/>
                  <a:pt x="19467" y="4053"/>
                </a:cubicBezTo>
                <a:cubicBezTo>
                  <a:pt x="19459" y="4013"/>
                  <a:pt x="19449" y="3972"/>
                  <a:pt x="19440" y="3937"/>
                </a:cubicBezTo>
                <a:cubicBezTo>
                  <a:pt x="19429" y="3892"/>
                  <a:pt x="19418" y="3859"/>
                  <a:pt x="19406" y="3821"/>
                </a:cubicBezTo>
                <a:cubicBezTo>
                  <a:pt x="19395" y="3789"/>
                  <a:pt x="19384" y="3750"/>
                  <a:pt x="19373" y="3722"/>
                </a:cubicBezTo>
                <a:cubicBezTo>
                  <a:pt x="19359" y="3689"/>
                  <a:pt x="19343" y="3665"/>
                  <a:pt x="19328" y="3639"/>
                </a:cubicBezTo>
                <a:cubicBezTo>
                  <a:pt x="19317" y="3620"/>
                  <a:pt x="19307" y="3589"/>
                  <a:pt x="19295" y="3573"/>
                </a:cubicBezTo>
                <a:cubicBezTo>
                  <a:pt x="19279" y="3553"/>
                  <a:pt x="19261" y="3553"/>
                  <a:pt x="19243" y="3540"/>
                </a:cubicBezTo>
                <a:cubicBezTo>
                  <a:pt x="19231" y="3531"/>
                  <a:pt x="19219" y="3513"/>
                  <a:pt x="19206" y="3507"/>
                </a:cubicBezTo>
                <a:cubicBezTo>
                  <a:pt x="19175" y="3494"/>
                  <a:pt x="19141" y="3483"/>
                  <a:pt x="19106" y="3491"/>
                </a:cubicBezTo>
                <a:close/>
                <a:moveTo>
                  <a:pt x="4294" y="3557"/>
                </a:moveTo>
                <a:cubicBezTo>
                  <a:pt x="4240" y="3559"/>
                  <a:pt x="4192" y="3613"/>
                  <a:pt x="4192" y="3706"/>
                </a:cubicBezTo>
                <a:cubicBezTo>
                  <a:pt x="4192" y="3726"/>
                  <a:pt x="4193" y="3738"/>
                  <a:pt x="4195" y="3755"/>
                </a:cubicBezTo>
                <a:cubicBezTo>
                  <a:pt x="4197" y="3772"/>
                  <a:pt x="4200" y="3792"/>
                  <a:pt x="4203" y="3805"/>
                </a:cubicBezTo>
                <a:cubicBezTo>
                  <a:pt x="4210" y="3830"/>
                  <a:pt x="4220" y="3854"/>
                  <a:pt x="4230" y="3854"/>
                </a:cubicBezTo>
                <a:cubicBezTo>
                  <a:pt x="4235" y="3854"/>
                  <a:pt x="4241" y="3851"/>
                  <a:pt x="4248" y="3871"/>
                </a:cubicBezTo>
                <a:cubicBezTo>
                  <a:pt x="4269" y="3932"/>
                  <a:pt x="4296" y="4073"/>
                  <a:pt x="4315" y="4234"/>
                </a:cubicBezTo>
                <a:lnTo>
                  <a:pt x="4364" y="4631"/>
                </a:lnTo>
                <a:lnTo>
                  <a:pt x="4364" y="7276"/>
                </a:lnTo>
                <a:cubicBezTo>
                  <a:pt x="4364" y="10139"/>
                  <a:pt x="4355" y="10449"/>
                  <a:pt x="4267" y="10449"/>
                </a:cubicBezTo>
                <a:cubicBezTo>
                  <a:pt x="4245" y="10449"/>
                  <a:pt x="4226" y="10517"/>
                  <a:pt x="4226" y="10598"/>
                </a:cubicBezTo>
                <a:cubicBezTo>
                  <a:pt x="4226" y="10641"/>
                  <a:pt x="4242" y="10671"/>
                  <a:pt x="4269" y="10697"/>
                </a:cubicBezTo>
                <a:cubicBezTo>
                  <a:pt x="4296" y="10723"/>
                  <a:pt x="4335" y="10730"/>
                  <a:pt x="4381" y="10730"/>
                </a:cubicBezTo>
                <a:cubicBezTo>
                  <a:pt x="4431" y="10730"/>
                  <a:pt x="4469" y="10722"/>
                  <a:pt x="4493" y="10697"/>
                </a:cubicBezTo>
                <a:cubicBezTo>
                  <a:pt x="4506" y="10684"/>
                  <a:pt x="4515" y="10666"/>
                  <a:pt x="4520" y="10647"/>
                </a:cubicBezTo>
                <a:cubicBezTo>
                  <a:pt x="4526" y="10629"/>
                  <a:pt x="4528" y="10621"/>
                  <a:pt x="4526" y="10598"/>
                </a:cubicBezTo>
                <a:cubicBezTo>
                  <a:pt x="4520" y="10517"/>
                  <a:pt x="4497" y="10449"/>
                  <a:pt x="4474" y="10449"/>
                </a:cubicBezTo>
                <a:cubicBezTo>
                  <a:pt x="4468" y="10449"/>
                  <a:pt x="4462" y="10430"/>
                  <a:pt x="4457" y="10416"/>
                </a:cubicBezTo>
                <a:cubicBezTo>
                  <a:pt x="4439" y="10373"/>
                  <a:pt x="4424" y="10288"/>
                  <a:pt x="4416" y="10168"/>
                </a:cubicBezTo>
                <a:cubicBezTo>
                  <a:pt x="4411" y="10086"/>
                  <a:pt x="4407" y="9718"/>
                  <a:pt x="4404" y="9226"/>
                </a:cubicBezTo>
                <a:cubicBezTo>
                  <a:pt x="4395" y="7742"/>
                  <a:pt x="4397" y="5042"/>
                  <a:pt x="4412" y="4962"/>
                </a:cubicBezTo>
                <a:cubicBezTo>
                  <a:pt x="4414" y="4952"/>
                  <a:pt x="4424" y="5029"/>
                  <a:pt x="4441" y="5177"/>
                </a:cubicBezTo>
                <a:cubicBezTo>
                  <a:pt x="4494" y="5619"/>
                  <a:pt x="4610" y="6706"/>
                  <a:pt x="4739" y="7970"/>
                </a:cubicBezTo>
                <a:cubicBezTo>
                  <a:pt x="4869" y="9235"/>
                  <a:pt x="4985" y="10329"/>
                  <a:pt x="5039" y="10796"/>
                </a:cubicBezTo>
                <a:cubicBezTo>
                  <a:pt x="5057" y="10952"/>
                  <a:pt x="5068" y="11028"/>
                  <a:pt x="5070" y="11028"/>
                </a:cubicBezTo>
                <a:cubicBezTo>
                  <a:pt x="5075" y="11028"/>
                  <a:pt x="5079" y="10683"/>
                  <a:pt x="5082" y="10085"/>
                </a:cubicBezTo>
                <a:cubicBezTo>
                  <a:pt x="5085" y="9483"/>
                  <a:pt x="5086" y="8639"/>
                  <a:pt x="5086" y="7623"/>
                </a:cubicBezTo>
                <a:cubicBezTo>
                  <a:pt x="5086" y="6267"/>
                  <a:pt x="5087" y="5386"/>
                  <a:pt x="5091" y="4830"/>
                </a:cubicBezTo>
                <a:cubicBezTo>
                  <a:pt x="5094" y="4500"/>
                  <a:pt x="5098" y="4299"/>
                  <a:pt x="5105" y="4152"/>
                </a:cubicBezTo>
                <a:cubicBezTo>
                  <a:pt x="5106" y="4133"/>
                  <a:pt x="5106" y="4102"/>
                  <a:pt x="5107" y="4086"/>
                </a:cubicBezTo>
                <a:cubicBezTo>
                  <a:pt x="5115" y="3939"/>
                  <a:pt x="5125" y="3877"/>
                  <a:pt x="5140" y="3854"/>
                </a:cubicBezTo>
                <a:cubicBezTo>
                  <a:pt x="5147" y="3843"/>
                  <a:pt x="5157" y="3854"/>
                  <a:pt x="5167" y="3854"/>
                </a:cubicBezTo>
                <a:cubicBezTo>
                  <a:pt x="5178" y="3854"/>
                  <a:pt x="5187" y="3826"/>
                  <a:pt x="5194" y="3805"/>
                </a:cubicBezTo>
                <a:cubicBezTo>
                  <a:pt x="5201" y="3783"/>
                  <a:pt x="5206" y="3755"/>
                  <a:pt x="5206" y="3722"/>
                </a:cubicBezTo>
                <a:cubicBezTo>
                  <a:pt x="5206" y="3690"/>
                  <a:pt x="5189" y="3676"/>
                  <a:pt x="5163" y="3656"/>
                </a:cubicBezTo>
                <a:cubicBezTo>
                  <a:pt x="5136" y="3636"/>
                  <a:pt x="5101" y="3621"/>
                  <a:pt x="5060" y="3623"/>
                </a:cubicBezTo>
                <a:cubicBezTo>
                  <a:pt x="4980" y="3628"/>
                  <a:pt x="4913" y="3678"/>
                  <a:pt x="4913" y="3739"/>
                </a:cubicBezTo>
                <a:cubicBezTo>
                  <a:pt x="4913" y="3799"/>
                  <a:pt x="4927" y="3854"/>
                  <a:pt x="4942" y="3854"/>
                </a:cubicBezTo>
                <a:cubicBezTo>
                  <a:pt x="4950" y="3854"/>
                  <a:pt x="4960" y="3876"/>
                  <a:pt x="4971" y="3920"/>
                </a:cubicBezTo>
                <a:cubicBezTo>
                  <a:pt x="4982" y="3965"/>
                  <a:pt x="4994" y="4018"/>
                  <a:pt x="5002" y="4086"/>
                </a:cubicBezTo>
                <a:cubicBezTo>
                  <a:pt x="5009" y="4140"/>
                  <a:pt x="5016" y="4195"/>
                  <a:pt x="5020" y="4284"/>
                </a:cubicBezTo>
                <a:cubicBezTo>
                  <a:pt x="5024" y="4373"/>
                  <a:pt x="5027" y="4503"/>
                  <a:pt x="5029" y="4681"/>
                </a:cubicBezTo>
                <a:cubicBezTo>
                  <a:pt x="5030" y="4690"/>
                  <a:pt x="5029" y="4704"/>
                  <a:pt x="5029" y="4714"/>
                </a:cubicBezTo>
                <a:cubicBezTo>
                  <a:pt x="5034" y="5072"/>
                  <a:pt x="5033" y="5644"/>
                  <a:pt x="5033" y="6648"/>
                </a:cubicBezTo>
                <a:cubicBezTo>
                  <a:pt x="5033" y="7921"/>
                  <a:pt x="5026" y="9000"/>
                  <a:pt x="5018" y="9044"/>
                </a:cubicBezTo>
                <a:cubicBezTo>
                  <a:pt x="5015" y="9057"/>
                  <a:pt x="5013" y="9060"/>
                  <a:pt x="5008" y="9044"/>
                </a:cubicBezTo>
                <a:cubicBezTo>
                  <a:pt x="4995" y="9001"/>
                  <a:pt x="4972" y="8813"/>
                  <a:pt x="4933" y="8449"/>
                </a:cubicBezTo>
                <a:cubicBezTo>
                  <a:pt x="4880" y="7964"/>
                  <a:pt x="4800" y="7150"/>
                  <a:pt x="4675" y="5854"/>
                </a:cubicBezTo>
                <a:cubicBezTo>
                  <a:pt x="4568" y="4740"/>
                  <a:pt x="4460" y="3764"/>
                  <a:pt x="4437" y="3689"/>
                </a:cubicBezTo>
                <a:cubicBezTo>
                  <a:pt x="4409" y="3598"/>
                  <a:pt x="4349" y="3555"/>
                  <a:pt x="4294" y="3557"/>
                </a:cubicBezTo>
                <a:close/>
                <a:moveTo>
                  <a:pt x="7251" y="3557"/>
                </a:moveTo>
                <a:lnTo>
                  <a:pt x="6941" y="3573"/>
                </a:lnTo>
                <a:cubicBezTo>
                  <a:pt x="6771" y="3587"/>
                  <a:pt x="6632" y="3655"/>
                  <a:pt x="6632" y="3722"/>
                </a:cubicBezTo>
                <a:cubicBezTo>
                  <a:pt x="6632" y="3789"/>
                  <a:pt x="6651" y="3854"/>
                  <a:pt x="6674" y="3854"/>
                </a:cubicBezTo>
                <a:cubicBezTo>
                  <a:pt x="6685" y="3854"/>
                  <a:pt x="6693" y="3854"/>
                  <a:pt x="6701" y="3871"/>
                </a:cubicBezTo>
                <a:cubicBezTo>
                  <a:pt x="6718" y="3905"/>
                  <a:pt x="6731" y="3973"/>
                  <a:pt x="6740" y="4119"/>
                </a:cubicBezTo>
                <a:cubicBezTo>
                  <a:pt x="6750" y="4268"/>
                  <a:pt x="6757" y="4492"/>
                  <a:pt x="6761" y="4813"/>
                </a:cubicBezTo>
                <a:cubicBezTo>
                  <a:pt x="6768" y="5297"/>
                  <a:pt x="6769" y="6007"/>
                  <a:pt x="6769" y="7061"/>
                </a:cubicBezTo>
                <a:cubicBezTo>
                  <a:pt x="6769" y="8110"/>
                  <a:pt x="6767" y="8845"/>
                  <a:pt x="6761" y="9342"/>
                </a:cubicBezTo>
                <a:cubicBezTo>
                  <a:pt x="6757" y="9673"/>
                  <a:pt x="6751" y="9891"/>
                  <a:pt x="6742" y="10052"/>
                </a:cubicBezTo>
                <a:cubicBezTo>
                  <a:pt x="6729" y="10295"/>
                  <a:pt x="6710" y="10384"/>
                  <a:pt x="6682" y="10416"/>
                </a:cubicBezTo>
                <a:cubicBezTo>
                  <a:pt x="6659" y="10443"/>
                  <a:pt x="6633" y="10524"/>
                  <a:pt x="6624" y="10598"/>
                </a:cubicBezTo>
                <a:cubicBezTo>
                  <a:pt x="6623" y="10608"/>
                  <a:pt x="6623" y="10622"/>
                  <a:pt x="6626" y="10631"/>
                </a:cubicBezTo>
                <a:cubicBezTo>
                  <a:pt x="6629" y="10640"/>
                  <a:pt x="6635" y="10656"/>
                  <a:pt x="6641" y="10664"/>
                </a:cubicBezTo>
                <a:cubicBezTo>
                  <a:pt x="6682" y="10714"/>
                  <a:pt x="6790" y="10730"/>
                  <a:pt x="6943" y="10730"/>
                </a:cubicBezTo>
                <a:lnTo>
                  <a:pt x="7280" y="10730"/>
                </a:lnTo>
                <a:lnTo>
                  <a:pt x="7301" y="10069"/>
                </a:lnTo>
                <a:cubicBezTo>
                  <a:pt x="7313" y="9704"/>
                  <a:pt x="7318" y="9367"/>
                  <a:pt x="7311" y="9309"/>
                </a:cubicBezTo>
                <a:cubicBezTo>
                  <a:pt x="7307" y="9280"/>
                  <a:pt x="7303" y="9277"/>
                  <a:pt x="7299" y="9292"/>
                </a:cubicBezTo>
                <a:cubicBezTo>
                  <a:pt x="7296" y="9308"/>
                  <a:pt x="7292" y="9340"/>
                  <a:pt x="7290" y="9391"/>
                </a:cubicBezTo>
                <a:cubicBezTo>
                  <a:pt x="7285" y="9495"/>
                  <a:pt x="7261" y="9764"/>
                  <a:pt x="7237" y="10003"/>
                </a:cubicBezTo>
                <a:cubicBezTo>
                  <a:pt x="7227" y="10106"/>
                  <a:pt x="7221" y="10191"/>
                  <a:pt x="7212" y="10251"/>
                </a:cubicBezTo>
                <a:cubicBezTo>
                  <a:pt x="7195" y="10371"/>
                  <a:pt x="7176" y="10416"/>
                  <a:pt x="7137" y="10433"/>
                </a:cubicBezTo>
                <a:cubicBezTo>
                  <a:pt x="7117" y="10441"/>
                  <a:pt x="7092" y="10449"/>
                  <a:pt x="7059" y="10449"/>
                </a:cubicBezTo>
                <a:cubicBezTo>
                  <a:pt x="7035" y="10449"/>
                  <a:pt x="7014" y="10440"/>
                  <a:pt x="6996" y="10433"/>
                </a:cubicBezTo>
                <a:cubicBezTo>
                  <a:pt x="6920" y="10402"/>
                  <a:pt x="6884" y="10292"/>
                  <a:pt x="6868" y="9904"/>
                </a:cubicBezTo>
                <a:cubicBezTo>
                  <a:pt x="6864" y="9807"/>
                  <a:pt x="6862" y="9690"/>
                  <a:pt x="6860" y="9557"/>
                </a:cubicBezTo>
                <a:cubicBezTo>
                  <a:pt x="6857" y="9290"/>
                  <a:pt x="6856" y="8948"/>
                  <a:pt x="6858" y="8499"/>
                </a:cubicBezTo>
                <a:lnTo>
                  <a:pt x="6864" y="7143"/>
                </a:lnTo>
                <a:lnTo>
                  <a:pt x="6984" y="7143"/>
                </a:lnTo>
                <a:lnTo>
                  <a:pt x="7104" y="7143"/>
                </a:lnTo>
                <a:lnTo>
                  <a:pt x="7121" y="7623"/>
                </a:lnTo>
                <a:cubicBezTo>
                  <a:pt x="7130" y="7885"/>
                  <a:pt x="7141" y="8102"/>
                  <a:pt x="7146" y="8102"/>
                </a:cubicBezTo>
                <a:cubicBezTo>
                  <a:pt x="7152" y="8102"/>
                  <a:pt x="7156" y="7599"/>
                  <a:pt x="7156" y="6995"/>
                </a:cubicBezTo>
                <a:cubicBezTo>
                  <a:pt x="7156" y="6390"/>
                  <a:pt x="7150" y="5904"/>
                  <a:pt x="7145" y="5904"/>
                </a:cubicBezTo>
                <a:cubicBezTo>
                  <a:pt x="7139" y="5904"/>
                  <a:pt x="7126" y="6068"/>
                  <a:pt x="7116" y="6267"/>
                </a:cubicBezTo>
                <a:cubicBezTo>
                  <a:pt x="7093" y="6689"/>
                  <a:pt x="7045" y="6811"/>
                  <a:pt x="6939" y="6747"/>
                </a:cubicBezTo>
                <a:lnTo>
                  <a:pt x="6864" y="6714"/>
                </a:lnTo>
                <a:lnTo>
                  <a:pt x="6858" y="5623"/>
                </a:lnTo>
                <a:cubicBezTo>
                  <a:pt x="6854" y="4647"/>
                  <a:pt x="6860" y="4205"/>
                  <a:pt x="6903" y="4003"/>
                </a:cubicBezTo>
                <a:cubicBezTo>
                  <a:pt x="6929" y="3880"/>
                  <a:pt x="6968" y="3854"/>
                  <a:pt x="7026" y="3854"/>
                </a:cubicBezTo>
                <a:cubicBezTo>
                  <a:pt x="7091" y="3854"/>
                  <a:pt x="7139" y="3908"/>
                  <a:pt x="7170" y="4053"/>
                </a:cubicBezTo>
                <a:cubicBezTo>
                  <a:pt x="7185" y="4125"/>
                  <a:pt x="7197" y="4223"/>
                  <a:pt x="7205" y="4334"/>
                </a:cubicBezTo>
                <a:cubicBezTo>
                  <a:pt x="7212" y="4446"/>
                  <a:pt x="7216" y="4580"/>
                  <a:pt x="7216" y="4730"/>
                </a:cubicBezTo>
                <a:cubicBezTo>
                  <a:pt x="7216" y="4892"/>
                  <a:pt x="7224" y="5028"/>
                  <a:pt x="7234" y="5028"/>
                </a:cubicBezTo>
                <a:cubicBezTo>
                  <a:pt x="7243" y="5028"/>
                  <a:pt x="7251" y="4687"/>
                  <a:pt x="7251" y="4284"/>
                </a:cubicBezTo>
                <a:lnTo>
                  <a:pt x="7251" y="3557"/>
                </a:lnTo>
                <a:close/>
                <a:moveTo>
                  <a:pt x="7632" y="3557"/>
                </a:moveTo>
                <a:cubicBezTo>
                  <a:pt x="7568" y="3556"/>
                  <a:pt x="7516" y="3565"/>
                  <a:pt x="7479" y="3590"/>
                </a:cubicBezTo>
                <a:cubicBezTo>
                  <a:pt x="7443" y="3615"/>
                  <a:pt x="7421" y="3661"/>
                  <a:pt x="7421" y="3706"/>
                </a:cubicBezTo>
                <a:cubicBezTo>
                  <a:pt x="7421" y="3786"/>
                  <a:pt x="7443" y="3854"/>
                  <a:pt x="7470" y="3854"/>
                </a:cubicBezTo>
                <a:cubicBezTo>
                  <a:pt x="7502" y="3854"/>
                  <a:pt x="7522" y="3863"/>
                  <a:pt x="7535" y="4053"/>
                </a:cubicBezTo>
                <a:cubicBezTo>
                  <a:pt x="7544" y="4179"/>
                  <a:pt x="7549" y="4389"/>
                  <a:pt x="7553" y="4714"/>
                </a:cubicBezTo>
                <a:cubicBezTo>
                  <a:pt x="7558" y="5201"/>
                  <a:pt x="7559" y="5953"/>
                  <a:pt x="7559" y="7143"/>
                </a:cubicBezTo>
                <a:cubicBezTo>
                  <a:pt x="7559" y="10254"/>
                  <a:pt x="7555" y="10449"/>
                  <a:pt x="7479" y="10449"/>
                </a:cubicBezTo>
                <a:cubicBezTo>
                  <a:pt x="7458" y="10449"/>
                  <a:pt x="7437" y="10517"/>
                  <a:pt x="7431" y="10598"/>
                </a:cubicBezTo>
                <a:cubicBezTo>
                  <a:pt x="7429" y="10621"/>
                  <a:pt x="7432" y="10629"/>
                  <a:pt x="7439" y="10647"/>
                </a:cubicBezTo>
                <a:cubicBezTo>
                  <a:pt x="7459" y="10702"/>
                  <a:pt x="7516" y="10730"/>
                  <a:pt x="7605" y="10730"/>
                </a:cubicBezTo>
                <a:cubicBezTo>
                  <a:pt x="7717" y="10730"/>
                  <a:pt x="7783" y="10679"/>
                  <a:pt x="7773" y="10598"/>
                </a:cubicBezTo>
                <a:cubicBezTo>
                  <a:pt x="7764" y="10524"/>
                  <a:pt x="7737" y="10443"/>
                  <a:pt x="7713" y="10416"/>
                </a:cubicBezTo>
                <a:cubicBezTo>
                  <a:pt x="7698" y="10398"/>
                  <a:pt x="7687" y="10390"/>
                  <a:pt x="7681" y="10300"/>
                </a:cubicBezTo>
                <a:cubicBezTo>
                  <a:pt x="7670" y="10151"/>
                  <a:pt x="7670" y="9788"/>
                  <a:pt x="7667" y="8862"/>
                </a:cubicBezTo>
                <a:cubicBezTo>
                  <a:pt x="7665" y="8211"/>
                  <a:pt x="7664" y="7833"/>
                  <a:pt x="7667" y="7606"/>
                </a:cubicBezTo>
                <a:cubicBezTo>
                  <a:pt x="7670" y="7380"/>
                  <a:pt x="7678" y="7300"/>
                  <a:pt x="7690" y="7259"/>
                </a:cubicBezTo>
                <a:cubicBezTo>
                  <a:pt x="7697" y="7238"/>
                  <a:pt x="7703" y="7227"/>
                  <a:pt x="7710" y="7226"/>
                </a:cubicBezTo>
                <a:cubicBezTo>
                  <a:pt x="7730" y="7223"/>
                  <a:pt x="7755" y="7322"/>
                  <a:pt x="7779" y="7507"/>
                </a:cubicBezTo>
                <a:cubicBezTo>
                  <a:pt x="7812" y="7754"/>
                  <a:pt x="7848" y="8173"/>
                  <a:pt x="7890" y="8763"/>
                </a:cubicBezTo>
                <a:cubicBezTo>
                  <a:pt x="7958" y="9752"/>
                  <a:pt x="7992" y="10234"/>
                  <a:pt x="8023" y="10482"/>
                </a:cubicBezTo>
                <a:cubicBezTo>
                  <a:pt x="8038" y="10606"/>
                  <a:pt x="8054" y="10682"/>
                  <a:pt x="8071" y="10714"/>
                </a:cubicBezTo>
                <a:cubicBezTo>
                  <a:pt x="8089" y="10745"/>
                  <a:pt x="8108" y="10730"/>
                  <a:pt x="8135" y="10730"/>
                </a:cubicBezTo>
                <a:cubicBezTo>
                  <a:pt x="8187" y="10730"/>
                  <a:pt x="8230" y="10678"/>
                  <a:pt x="8230" y="10598"/>
                </a:cubicBezTo>
                <a:cubicBezTo>
                  <a:pt x="8230" y="10517"/>
                  <a:pt x="8216" y="10449"/>
                  <a:pt x="8199" y="10449"/>
                </a:cubicBezTo>
                <a:cubicBezTo>
                  <a:pt x="8194" y="10449"/>
                  <a:pt x="8187" y="10434"/>
                  <a:pt x="8182" y="10416"/>
                </a:cubicBezTo>
                <a:cubicBezTo>
                  <a:pt x="8176" y="10399"/>
                  <a:pt x="8171" y="10385"/>
                  <a:pt x="8164" y="10350"/>
                </a:cubicBezTo>
                <a:cubicBezTo>
                  <a:pt x="8127" y="10141"/>
                  <a:pt x="8076" y="9596"/>
                  <a:pt x="8006" y="8681"/>
                </a:cubicBezTo>
                <a:cubicBezTo>
                  <a:pt x="7965" y="8156"/>
                  <a:pt x="7918" y="7583"/>
                  <a:pt x="7899" y="7408"/>
                </a:cubicBezTo>
                <a:lnTo>
                  <a:pt x="7864" y="7094"/>
                </a:lnTo>
                <a:lnTo>
                  <a:pt x="7936" y="6714"/>
                </a:lnTo>
                <a:cubicBezTo>
                  <a:pt x="8017" y="6279"/>
                  <a:pt x="8048" y="5758"/>
                  <a:pt x="8035" y="5044"/>
                </a:cubicBezTo>
                <a:cubicBezTo>
                  <a:pt x="8029" y="4762"/>
                  <a:pt x="8018" y="4526"/>
                  <a:pt x="8002" y="4334"/>
                </a:cubicBezTo>
                <a:cubicBezTo>
                  <a:pt x="7994" y="4238"/>
                  <a:pt x="7984" y="4161"/>
                  <a:pt x="7973" y="4086"/>
                </a:cubicBezTo>
                <a:cubicBezTo>
                  <a:pt x="7961" y="4010"/>
                  <a:pt x="7948" y="3928"/>
                  <a:pt x="7932" y="3871"/>
                </a:cubicBezTo>
                <a:cubicBezTo>
                  <a:pt x="7901" y="3756"/>
                  <a:pt x="7862" y="3691"/>
                  <a:pt x="7812" y="3639"/>
                </a:cubicBezTo>
                <a:cubicBezTo>
                  <a:pt x="7787" y="3614"/>
                  <a:pt x="7761" y="3586"/>
                  <a:pt x="7731" y="3573"/>
                </a:cubicBezTo>
                <a:cubicBezTo>
                  <a:pt x="7701" y="3561"/>
                  <a:pt x="7668" y="3557"/>
                  <a:pt x="7632" y="3557"/>
                </a:cubicBezTo>
                <a:close/>
                <a:moveTo>
                  <a:pt x="17730" y="3557"/>
                </a:moveTo>
                <a:lnTo>
                  <a:pt x="17430" y="3606"/>
                </a:lnTo>
                <a:cubicBezTo>
                  <a:pt x="17265" y="3633"/>
                  <a:pt x="17125" y="3700"/>
                  <a:pt x="17118" y="3755"/>
                </a:cubicBezTo>
                <a:cubicBezTo>
                  <a:pt x="17115" y="3782"/>
                  <a:pt x="17115" y="3803"/>
                  <a:pt x="17120" y="3821"/>
                </a:cubicBezTo>
                <a:cubicBezTo>
                  <a:pt x="17126" y="3839"/>
                  <a:pt x="17134" y="3854"/>
                  <a:pt x="17145" y="3854"/>
                </a:cubicBezTo>
                <a:cubicBezTo>
                  <a:pt x="17167" y="3854"/>
                  <a:pt x="17200" y="3952"/>
                  <a:pt x="17217" y="4086"/>
                </a:cubicBezTo>
                <a:cubicBezTo>
                  <a:pt x="17224" y="4140"/>
                  <a:pt x="17230" y="4203"/>
                  <a:pt x="17234" y="4301"/>
                </a:cubicBezTo>
                <a:cubicBezTo>
                  <a:pt x="17243" y="4496"/>
                  <a:pt x="17246" y="4841"/>
                  <a:pt x="17248" y="5606"/>
                </a:cubicBezTo>
                <a:cubicBezTo>
                  <a:pt x="17249" y="5989"/>
                  <a:pt x="17248" y="6485"/>
                  <a:pt x="17248" y="7110"/>
                </a:cubicBezTo>
                <a:cubicBezTo>
                  <a:pt x="17248" y="8522"/>
                  <a:pt x="17246" y="9355"/>
                  <a:pt x="17236" y="9838"/>
                </a:cubicBezTo>
                <a:cubicBezTo>
                  <a:pt x="17234" y="9958"/>
                  <a:pt x="17232" y="10055"/>
                  <a:pt x="17229" y="10135"/>
                </a:cubicBezTo>
                <a:cubicBezTo>
                  <a:pt x="17219" y="10377"/>
                  <a:pt x="17205" y="10447"/>
                  <a:pt x="17184" y="10449"/>
                </a:cubicBezTo>
                <a:cubicBezTo>
                  <a:pt x="17168" y="10450"/>
                  <a:pt x="17142" y="10520"/>
                  <a:pt x="17128" y="10598"/>
                </a:cubicBezTo>
                <a:cubicBezTo>
                  <a:pt x="17126" y="10610"/>
                  <a:pt x="17126" y="10620"/>
                  <a:pt x="17128" y="10631"/>
                </a:cubicBezTo>
                <a:cubicBezTo>
                  <a:pt x="17133" y="10662"/>
                  <a:pt x="17154" y="10679"/>
                  <a:pt x="17192" y="10697"/>
                </a:cubicBezTo>
                <a:cubicBezTo>
                  <a:pt x="17243" y="10721"/>
                  <a:pt x="17324" y="10729"/>
                  <a:pt x="17434" y="10730"/>
                </a:cubicBezTo>
                <a:cubicBezTo>
                  <a:pt x="17526" y="10731"/>
                  <a:pt x="17593" y="10739"/>
                  <a:pt x="17643" y="10730"/>
                </a:cubicBezTo>
                <a:cubicBezTo>
                  <a:pt x="17692" y="10721"/>
                  <a:pt x="17724" y="10692"/>
                  <a:pt x="17745" y="10631"/>
                </a:cubicBezTo>
                <a:cubicBezTo>
                  <a:pt x="17756" y="10600"/>
                  <a:pt x="17764" y="10567"/>
                  <a:pt x="17770" y="10515"/>
                </a:cubicBezTo>
                <a:cubicBezTo>
                  <a:pt x="17773" y="10495"/>
                  <a:pt x="17774" y="10473"/>
                  <a:pt x="17776" y="10449"/>
                </a:cubicBezTo>
                <a:cubicBezTo>
                  <a:pt x="17789" y="10289"/>
                  <a:pt x="17794" y="10036"/>
                  <a:pt x="17805" y="9656"/>
                </a:cubicBezTo>
                <a:cubicBezTo>
                  <a:pt x="17811" y="9452"/>
                  <a:pt x="17812" y="9339"/>
                  <a:pt x="17807" y="9309"/>
                </a:cubicBezTo>
                <a:cubicBezTo>
                  <a:pt x="17799" y="9258"/>
                  <a:pt x="17776" y="9442"/>
                  <a:pt x="17743" y="9854"/>
                </a:cubicBezTo>
                <a:cubicBezTo>
                  <a:pt x="17703" y="10363"/>
                  <a:pt x="17701" y="10374"/>
                  <a:pt x="17561" y="10416"/>
                </a:cubicBezTo>
                <a:cubicBezTo>
                  <a:pt x="17509" y="10432"/>
                  <a:pt x="17471" y="10438"/>
                  <a:pt x="17441" y="10416"/>
                </a:cubicBezTo>
                <a:cubicBezTo>
                  <a:pt x="17427" y="10405"/>
                  <a:pt x="17413" y="10380"/>
                  <a:pt x="17403" y="10350"/>
                </a:cubicBezTo>
                <a:cubicBezTo>
                  <a:pt x="17372" y="10259"/>
                  <a:pt x="17360" y="10071"/>
                  <a:pt x="17356" y="9689"/>
                </a:cubicBezTo>
                <a:cubicBezTo>
                  <a:pt x="17354" y="9430"/>
                  <a:pt x="17355" y="9100"/>
                  <a:pt x="17356" y="8647"/>
                </a:cubicBezTo>
                <a:lnTo>
                  <a:pt x="17360" y="7143"/>
                </a:lnTo>
                <a:lnTo>
                  <a:pt x="17461" y="7094"/>
                </a:lnTo>
                <a:cubicBezTo>
                  <a:pt x="17516" y="7069"/>
                  <a:pt x="17554" y="7108"/>
                  <a:pt x="17577" y="7210"/>
                </a:cubicBezTo>
                <a:cubicBezTo>
                  <a:pt x="17583" y="7235"/>
                  <a:pt x="17588" y="7257"/>
                  <a:pt x="17592" y="7292"/>
                </a:cubicBezTo>
                <a:cubicBezTo>
                  <a:pt x="17594" y="7307"/>
                  <a:pt x="17595" y="7326"/>
                  <a:pt x="17596" y="7342"/>
                </a:cubicBezTo>
                <a:cubicBezTo>
                  <a:pt x="17605" y="7442"/>
                  <a:pt x="17610" y="7582"/>
                  <a:pt x="17610" y="7755"/>
                </a:cubicBezTo>
                <a:cubicBezTo>
                  <a:pt x="17610" y="7947"/>
                  <a:pt x="17618" y="8102"/>
                  <a:pt x="17627" y="8102"/>
                </a:cubicBezTo>
                <a:cubicBezTo>
                  <a:pt x="17630" y="8102"/>
                  <a:pt x="17631" y="8075"/>
                  <a:pt x="17633" y="8019"/>
                </a:cubicBezTo>
                <a:cubicBezTo>
                  <a:pt x="17635" y="7965"/>
                  <a:pt x="17637" y="7888"/>
                  <a:pt x="17639" y="7788"/>
                </a:cubicBezTo>
                <a:cubicBezTo>
                  <a:pt x="17642" y="7588"/>
                  <a:pt x="17645" y="7290"/>
                  <a:pt x="17645" y="6962"/>
                </a:cubicBezTo>
                <a:lnTo>
                  <a:pt x="17645" y="5838"/>
                </a:lnTo>
                <a:lnTo>
                  <a:pt x="17596" y="6317"/>
                </a:lnTo>
                <a:cubicBezTo>
                  <a:pt x="17552" y="6768"/>
                  <a:pt x="17544" y="6790"/>
                  <a:pt x="17455" y="6747"/>
                </a:cubicBezTo>
                <a:lnTo>
                  <a:pt x="17360" y="6714"/>
                </a:lnTo>
                <a:lnTo>
                  <a:pt x="17356" y="5458"/>
                </a:lnTo>
                <a:cubicBezTo>
                  <a:pt x="17354" y="4896"/>
                  <a:pt x="17353" y="4541"/>
                  <a:pt x="17362" y="4301"/>
                </a:cubicBezTo>
                <a:cubicBezTo>
                  <a:pt x="17365" y="4220"/>
                  <a:pt x="17370" y="4140"/>
                  <a:pt x="17376" y="4086"/>
                </a:cubicBezTo>
                <a:cubicBezTo>
                  <a:pt x="17386" y="3978"/>
                  <a:pt x="17401" y="3922"/>
                  <a:pt x="17424" y="3887"/>
                </a:cubicBezTo>
                <a:cubicBezTo>
                  <a:pt x="17447" y="3853"/>
                  <a:pt x="17477" y="3854"/>
                  <a:pt x="17515" y="3854"/>
                </a:cubicBezTo>
                <a:cubicBezTo>
                  <a:pt x="17545" y="3854"/>
                  <a:pt x="17572" y="3870"/>
                  <a:pt x="17594" y="3904"/>
                </a:cubicBezTo>
                <a:cubicBezTo>
                  <a:pt x="17640" y="3972"/>
                  <a:pt x="17670" y="4097"/>
                  <a:pt x="17685" y="4301"/>
                </a:cubicBezTo>
                <a:cubicBezTo>
                  <a:pt x="17693" y="4402"/>
                  <a:pt x="17695" y="4528"/>
                  <a:pt x="17695" y="4664"/>
                </a:cubicBezTo>
                <a:cubicBezTo>
                  <a:pt x="17695" y="4861"/>
                  <a:pt x="17703" y="5028"/>
                  <a:pt x="17712" y="5028"/>
                </a:cubicBezTo>
                <a:cubicBezTo>
                  <a:pt x="17722" y="5028"/>
                  <a:pt x="17730" y="4687"/>
                  <a:pt x="17730" y="4284"/>
                </a:cubicBezTo>
                <a:lnTo>
                  <a:pt x="17730" y="3557"/>
                </a:lnTo>
                <a:close/>
                <a:moveTo>
                  <a:pt x="5473" y="3606"/>
                </a:moveTo>
                <a:cubicBezTo>
                  <a:pt x="5423" y="3610"/>
                  <a:pt x="5378" y="3634"/>
                  <a:pt x="5345" y="3656"/>
                </a:cubicBezTo>
                <a:cubicBezTo>
                  <a:pt x="5312" y="3678"/>
                  <a:pt x="5291" y="3708"/>
                  <a:pt x="5291" y="3739"/>
                </a:cubicBezTo>
                <a:cubicBezTo>
                  <a:pt x="5291" y="3769"/>
                  <a:pt x="5296" y="3801"/>
                  <a:pt x="5302" y="3821"/>
                </a:cubicBezTo>
                <a:cubicBezTo>
                  <a:pt x="5309" y="3841"/>
                  <a:pt x="5319" y="3854"/>
                  <a:pt x="5329" y="3854"/>
                </a:cubicBezTo>
                <a:cubicBezTo>
                  <a:pt x="5350" y="3854"/>
                  <a:pt x="5380" y="3952"/>
                  <a:pt x="5397" y="4086"/>
                </a:cubicBezTo>
                <a:cubicBezTo>
                  <a:pt x="5411" y="4195"/>
                  <a:pt x="5420" y="4336"/>
                  <a:pt x="5424" y="4763"/>
                </a:cubicBezTo>
                <a:cubicBezTo>
                  <a:pt x="5429" y="5191"/>
                  <a:pt x="5430" y="5908"/>
                  <a:pt x="5430" y="7210"/>
                </a:cubicBezTo>
                <a:cubicBezTo>
                  <a:pt x="5430" y="9110"/>
                  <a:pt x="5427" y="9894"/>
                  <a:pt x="5407" y="10218"/>
                </a:cubicBezTo>
                <a:cubicBezTo>
                  <a:pt x="5403" y="10283"/>
                  <a:pt x="5399" y="10334"/>
                  <a:pt x="5393" y="10366"/>
                </a:cubicBezTo>
                <a:cubicBezTo>
                  <a:pt x="5382" y="10432"/>
                  <a:pt x="5367" y="10449"/>
                  <a:pt x="5349" y="10449"/>
                </a:cubicBezTo>
                <a:cubicBezTo>
                  <a:pt x="5328" y="10449"/>
                  <a:pt x="5306" y="10517"/>
                  <a:pt x="5300" y="10598"/>
                </a:cubicBezTo>
                <a:cubicBezTo>
                  <a:pt x="5299" y="10610"/>
                  <a:pt x="5299" y="10620"/>
                  <a:pt x="5300" y="10631"/>
                </a:cubicBezTo>
                <a:cubicBezTo>
                  <a:pt x="5302" y="10641"/>
                  <a:pt x="5305" y="10638"/>
                  <a:pt x="5308" y="10647"/>
                </a:cubicBezTo>
                <a:cubicBezTo>
                  <a:pt x="5328" y="10702"/>
                  <a:pt x="5383" y="10730"/>
                  <a:pt x="5471" y="10730"/>
                </a:cubicBezTo>
                <a:cubicBezTo>
                  <a:pt x="5580" y="10730"/>
                  <a:pt x="5653" y="10686"/>
                  <a:pt x="5653" y="10598"/>
                </a:cubicBezTo>
                <a:cubicBezTo>
                  <a:pt x="5653" y="10517"/>
                  <a:pt x="5634" y="10449"/>
                  <a:pt x="5612" y="10449"/>
                </a:cubicBezTo>
                <a:cubicBezTo>
                  <a:pt x="5592" y="10449"/>
                  <a:pt x="5576" y="10422"/>
                  <a:pt x="5564" y="10350"/>
                </a:cubicBezTo>
                <a:cubicBezTo>
                  <a:pt x="5557" y="10313"/>
                  <a:pt x="5553" y="10270"/>
                  <a:pt x="5548" y="10201"/>
                </a:cubicBezTo>
                <a:cubicBezTo>
                  <a:pt x="5544" y="10133"/>
                  <a:pt x="5540" y="10045"/>
                  <a:pt x="5536" y="9937"/>
                </a:cubicBezTo>
                <a:cubicBezTo>
                  <a:pt x="5524" y="9503"/>
                  <a:pt x="5520" y="8703"/>
                  <a:pt x="5517" y="7259"/>
                </a:cubicBezTo>
                <a:cubicBezTo>
                  <a:pt x="5512" y="4965"/>
                  <a:pt x="5515" y="4526"/>
                  <a:pt x="5538" y="4218"/>
                </a:cubicBezTo>
                <a:cubicBezTo>
                  <a:pt x="5556" y="3994"/>
                  <a:pt x="5584" y="3854"/>
                  <a:pt x="5610" y="3854"/>
                </a:cubicBezTo>
                <a:cubicBezTo>
                  <a:pt x="5622" y="3854"/>
                  <a:pt x="5631" y="3827"/>
                  <a:pt x="5639" y="3805"/>
                </a:cubicBezTo>
                <a:cubicBezTo>
                  <a:pt x="5643" y="3794"/>
                  <a:pt x="5647" y="3787"/>
                  <a:pt x="5649" y="3772"/>
                </a:cubicBezTo>
                <a:cubicBezTo>
                  <a:pt x="5651" y="3757"/>
                  <a:pt x="5653" y="3739"/>
                  <a:pt x="5653" y="3722"/>
                </a:cubicBezTo>
                <a:cubicBezTo>
                  <a:pt x="5653" y="3654"/>
                  <a:pt x="5572" y="3599"/>
                  <a:pt x="5473" y="3606"/>
                </a:cubicBezTo>
                <a:close/>
                <a:moveTo>
                  <a:pt x="5885" y="3606"/>
                </a:moveTo>
                <a:cubicBezTo>
                  <a:pt x="5795" y="3606"/>
                  <a:pt x="5720" y="3641"/>
                  <a:pt x="5720" y="3689"/>
                </a:cubicBezTo>
                <a:cubicBezTo>
                  <a:pt x="5720" y="3737"/>
                  <a:pt x="5743" y="3851"/>
                  <a:pt x="5769" y="3937"/>
                </a:cubicBezTo>
                <a:cubicBezTo>
                  <a:pt x="5774" y="3954"/>
                  <a:pt x="5777" y="3972"/>
                  <a:pt x="5782" y="4003"/>
                </a:cubicBezTo>
                <a:cubicBezTo>
                  <a:pt x="5787" y="4034"/>
                  <a:pt x="5792" y="4082"/>
                  <a:pt x="5798" y="4135"/>
                </a:cubicBezTo>
                <a:cubicBezTo>
                  <a:pt x="5829" y="4453"/>
                  <a:pt x="5870" y="5251"/>
                  <a:pt x="5978" y="7491"/>
                </a:cubicBezTo>
                <a:cubicBezTo>
                  <a:pt x="6067" y="9357"/>
                  <a:pt x="6147" y="10879"/>
                  <a:pt x="6154" y="10879"/>
                </a:cubicBezTo>
                <a:cubicBezTo>
                  <a:pt x="6160" y="10879"/>
                  <a:pt x="6202" y="10082"/>
                  <a:pt x="6247" y="9094"/>
                </a:cubicBezTo>
                <a:cubicBezTo>
                  <a:pt x="6443" y="4732"/>
                  <a:pt x="6486" y="3920"/>
                  <a:pt x="6525" y="3871"/>
                </a:cubicBezTo>
                <a:cubicBezTo>
                  <a:pt x="6558" y="3830"/>
                  <a:pt x="6570" y="3782"/>
                  <a:pt x="6566" y="3739"/>
                </a:cubicBezTo>
                <a:cubicBezTo>
                  <a:pt x="6562" y="3699"/>
                  <a:pt x="6542" y="3664"/>
                  <a:pt x="6514" y="3639"/>
                </a:cubicBezTo>
                <a:cubicBezTo>
                  <a:pt x="6490" y="3619"/>
                  <a:pt x="6461" y="3606"/>
                  <a:pt x="6425" y="3606"/>
                </a:cubicBezTo>
                <a:cubicBezTo>
                  <a:pt x="6349" y="3606"/>
                  <a:pt x="6287" y="3640"/>
                  <a:pt x="6287" y="3689"/>
                </a:cubicBezTo>
                <a:cubicBezTo>
                  <a:pt x="6287" y="3738"/>
                  <a:pt x="6313" y="3843"/>
                  <a:pt x="6343" y="3920"/>
                </a:cubicBezTo>
                <a:cubicBezTo>
                  <a:pt x="6366" y="3978"/>
                  <a:pt x="6380" y="4043"/>
                  <a:pt x="6388" y="4119"/>
                </a:cubicBezTo>
                <a:cubicBezTo>
                  <a:pt x="6389" y="4130"/>
                  <a:pt x="6389" y="4140"/>
                  <a:pt x="6390" y="4152"/>
                </a:cubicBezTo>
                <a:cubicBezTo>
                  <a:pt x="6395" y="4222"/>
                  <a:pt x="6397" y="4305"/>
                  <a:pt x="6396" y="4433"/>
                </a:cubicBezTo>
                <a:cubicBezTo>
                  <a:pt x="6395" y="4523"/>
                  <a:pt x="6390" y="4658"/>
                  <a:pt x="6384" y="4830"/>
                </a:cubicBezTo>
                <a:cubicBezTo>
                  <a:pt x="6367" y="5344"/>
                  <a:pt x="6332" y="6174"/>
                  <a:pt x="6295" y="6945"/>
                </a:cubicBezTo>
                <a:cubicBezTo>
                  <a:pt x="6246" y="7973"/>
                  <a:pt x="6195" y="8912"/>
                  <a:pt x="6183" y="8912"/>
                </a:cubicBezTo>
                <a:cubicBezTo>
                  <a:pt x="6168" y="8912"/>
                  <a:pt x="6107" y="7774"/>
                  <a:pt x="6051" y="6598"/>
                </a:cubicBezTo>
                <a:cubicBezTo>
                  <a:pt x="6012" y="5785"/>
                  <a:pt x="5979" y="4970"/>
                  <a:pt x="5962" y="4482"/>
                </a:cubicBezTo>
                <a:cubicBezTo>
                  <a:pt x="5961" y="4440"/>
                  <a:pt x="5957" y="4387"/>
                  <a:pt x="5956" y="4350"/>
                </a:cubicBezTo>
                <a:cubicBezTo>
                  <a:pt x="5952" y="4196"/>
                  <a:pt x="5949" y="4092"/>
                  <a:pt x="5951" y="4053"/>
                </a:cubicBezTo>
                <a:cubicBezTo>
                  <a:pt x="5955" y="3943"/>
                  <a:pt x="5981" y="3854"/>
                  <a:pt x="6005" y="3854"/>
                </a:cubicBezTo>
                <a:cubicBezTo>
                  <a:pt x="6017" y="3854"/>
                  <a:pt x="6026" y="3826"/>
                  <a:pt x="6034" y="3805"/>
                </a:cubicBezTo>
                <a:cubicBezTo>
                  <a:pt x="6042" y="3783"/>
                  <a:pt x="6047" y="3755"/>
                  <a:pt x="6047" y="3722"/>
                </a:cubicBezTo>
                <a:cubicBezTo>
                  <a:pt x="6047" y="3656"/>
                  <a:pt x="5975" y="3606"/>
                  <a:pt x="5885" y="3606"/>
                </a:cubicBezTo>
                <a:close/>
                <a:moveTo>
                  <a:pt x="9087" y="3623"/>
                </a:moveTo>
                <a:cubicBezTo>
                  <a:pt x="8993" y="3628"/>
                  <a:pt x="8917" y="3661"/>
                  <a:pt x="8917" y="3706"/>
                </a:cubicBezTo>
                <a:cubicBezTo>
                  <a:pt x="8917" y="3750"/>
                  <a:pt x="8943" y="3843"/>
                  <a:pt x="8973" y="3920"/>
                </a:cubicBezTo>
                <a:lnTo>
                  <a:pt x="9027" y="4069"/>
                </a:lnTo>
                <a:lnTo>
                  <a:pt x="9027" y="7226"/>
                </a:lnTo>
                <a:lnTo>
                  <a:pt x="9027" y="10366"/>
                </a:lnTo>
                <a:lnTo>
                  <a:pt x="8973" y="10416"/>
                </a:lnTo>
                <a:cubicBezTo>
                  <a:pt x="8943" y="10441"/>
                  <a:pt x="8917" y="10522"/>
                  <a:pt x="8917" y="10598"/>
                </a:cubicBezTo>
                <a:cubicBezTo>
                  <a:pt x="8917" y="10674"/>
                  <a:pt x="8992" y="10730"/>
                  <a:pt x="9087" y="10730"/>
                </a:cubicBezTo>
                <a:cubicBezTo>
                  <a:pt x="9190" y="10730"/>
                  <a:pt x="9260" y="10686"/>
                  <a:pt x="9260" y="10598"/>
                </a:cubicBezTo>
                <a:cubicBezTo>
                  <a:pt x="9260" y="10578"/>
                  <a:pt x="9260" y="10549"/>
                  <a:pt x="9258" y="10532"/>
                </a:cubicBezTo>
                <a:cubicBezTo>
                  <a:pt x="9256" y="10514"/>
                  <a:pt x="9252" y="10495"/>
                  <a:pt x="9248" y="10482"/>
                </a:cubicBezTo>
                <a:cubicBezTo>
                  <a:pt x="9241" y="10456"/>
                  <a:pt x="9230" y="10449"/>
                  <a:pt x="9219" y="10449"/>
                </a:cubicBezTo>
                <a:cubicBezTo>
                  <a:pt x="9209" y="10449"/>
                  <a:pt x="9201" y="10445"/>
                  <a:pt x="9194" y="10433"/>
                </a:cubicBezTo>
                <a:cubicBezTo>
                  <a:pt x="9187" y="10421"/>
                  <a:pt x="9180" y="10401"/>
                  <a:pt x="9174" y="10366"/>
                </a:cubicBezTo>
                <a:cubicBezTo>
                  <a:pt x="9163" y="10297"/>
                  <a:pt x="9156" y="10164"/>
                  <a:pt x="9151" y="9937"/>
                </a:cubicBezTo>
                <a:cubicBezTo>
                  <a:pt x="9141" y="9485"/>
                  <a:pt x="9141" y="8648"/>
                  <a:pt x="9144" y="7061"/>
                </a:cubicBezTo>
                <a:lnTo>
                  <a:pt x="9147" y="4069"/>
                </a:lnTo>
                <a:lnTo>
                  <a:pt x="9204" y="3920"/>
                </a:lnTo>
                <a:cubicBezTo>
                  <a:pt x="9234" y="3843"/>
                  <a:pt x="9260" y="3754"/>
                  <a:pt x="9260" y="3706"/>
                </a:cubicBezTo>
                <a:cubicBezTo>
                  <a:pt x="9260" y="3657"/>
                  <a:pt x="9182" y="3618"/>
                  <a:pt x="9087" y="3623"/>
                </a:cubicBezTo>
                <a:close/>
                <a:moveTo>
                  <a:pt x="17975" y="3623"/>
                </a:moveTo>
                <a:cubicBezTo>
                  <a:pt x="17931" y="3637"/>
                  <a:pt x="17902" y="3674"/>
                  <a:pt x="17902" y="3722"/>
                </a:cubicBezTo>
                <a:cubicBezTo>
                  <a:pt x="17902" y="3795"/>
                  <a:pt x="17923" y="3854"/>
                  <a:pt x="17950" y="3854"/>
                </a:cubicBezTo>
                <a:cubicBezTo>
                  <a:pt x="17972" y="3854"/>
                  <a:pt x="17988" y="3855"/>
                  <a:pt x="18001" y="3920"/>
                </a:cubicBezTo>
                <a:cubicBezTo>
                  <a:pt x="18019" y="4019"/>
                  <a:pt x="18029" y="4253"/>
                  <a:pt x="18034" y="4763"/>
                </a:cubicBezTo>
                <a:cubicBezTo>
                  <a:pt x="18038" y="5273"/>
                  <a:pt x="18037" y="6055"/>
                  <a:pt x="18035" y="7292"/>
                </a:cubicBezTo>
                <a:lnTo>
                  <a:pt x="18030" y="10350"/>
                </a:lnTo>
                <a:lnTo>
                  <a:pt x="17970" y="10532"/>
                </a:lnTo>
                <a:cubicBezTo>
                  <a:pt x="17949" y="10595"/>
                  <a:pt x="17938" y="10636"/>
                  <a:pt x="17941" y="10664"/>
                </a:cubicBezTo>
                <a:cubicBezTo>
                  <a:pt x="17945" y="10710"/>
                  <a:pt x="17988" y="10712"/>
                  <a:pt x="18092" y="10714"/>
                </a:cubicBezTo>
                <a:cubicBezTo>
                  <a:pt x="18172" y="10715"/>
                  <a:pt x="18214" y="10721"/>
                  <a:pt x="18231" y="10697"/>
                </a:cubicBezTo>
                <a:cubicBezTo>
                  <a:pt x="18235" y="10691"/>
                  <a:pt x="18238" y="10673"/>
                  <a:pt x="18239" y="10664"/>
                </a:cubicBezTo>
                <a:cubicBezTo>
                  <a:pt x="18241" y="10638"/>
                  <a:pt x="18232" y="10607"/>
                  <a:pt x="18212" y="10548"/>
                </a:cubicBezTo>
                <a:lnTo>
                  <a:pt x="18152" y="10366"/>
                </a:lnTo>
                <a:lnTo>
                  <a:pt x="18152" y="8829"/>
                </a:lnTo>
                <a:lnTo>
                  <a:pt x="18152" y="7292"/>
                </a:lnTo>
                <a:lnTo>
                  <a:pt x="18196" y="7243"/>
                </a:lnTo>
                <a:cubicBezTo>
                  <a:pt x="18210" y="7229"/>
                  <a:pt x="18223" y="7272"/>
                  <a:pt x="18239" y="7342"/>
                </a:cubicBezTo>
                <a:cubicBezTo>
                  <a:pt x="18285" y="7555"/>
                  <a:pt x="18341" y="8138"/>
                  <a:pt x="18399" y="9077"/>
                </a:cubicBezTo>
                <a:cubicBezTo>
                  <a:pt x="18429" y="9547"/>
                  <a:pt x="18469" y="10124"/>
                  <a:pt x="18490" y="10350"/>
                </a:cubicBezTo>
                <a:cubicBezTo>
                  <a:pt x="18508" y="10541"/>
                  <a:pt x="18520" y="10632"/>
                  <a:pt x="18539" y="10680"/>
                </a:cubicBezTo>
                <a:cubicBezTo>
                  <a:pt x="18558" y="10729"/>
                  <a:pt x="18584" y="10736"/>
                  <a:pt x="18632" y="10714"/>
                </a:cubicBezTo>
                <a:cubicBezTo>
                  <a:pt x="18705" y="10680"/>
                  <a:pt x="18726" y="10632"/>
                  <a:pt x="18701" y="10548"/>
                </a:cubicBezTo>
                <a:cubicBezTo>
                  <a:pt x="18682" y="10483"/>
                  <a:pt x="18655" y="10377"/>
                  <a:pt x="18641" y="10317"/>
                </a:cubicBezTo>
                <a:cubicBezTo>
                  <a:pt x="18627" y="10256"/>
                  <a:pt x="18559" y="9506"/>
                  <a:pt x="18490" y="8647"/>
                </a:cubicBezTo>
                <a:lnTo>
                  <a:pt x="18364" y="7077"/>
                </a:lnTo>
                <a:lnTo>
                  <a:pt x="18413" y="6829"/>
                </a:lnTo>
                <a:cubicBezTo>
                  <a:pt x="18432" y="6727"/>
                  <a:pt x="18448" y="6621"/>
                  <a:pt x="18461" y="6515"/>
                </a:cubicBezTo>
                <a:cubicBezTo>
                  <a:pt x="18475" y="6410"/>
                  <a:pt x="18487" y="6301"/>
                  <a:pt x="18496" y="6185"/>
                </a:cubicBezTo>
                <a:cubicBezTo>
                  <a:pt x="18513" y="5952"/>
                  <a:pt x="18519" y="5700"/>
                  <a:pt x="18519" y="5375"/>
                </a:cubicBezTo>
                <a:cubicBezTo>
                  <a:pt x="18519" y="5054"/>
                  <a:pt x="18509" y="4734"/>
                  <a:pt x="18490" y="4466"/>
                </a:cubicBezTo>
                <a:cubicBezTo>
                  <a:pt x="18472" y="4198"/>
                  <a:pt x="18446" y="3972"/>
                  <a:pt x="18413" y="3821"/>
                </a:cubicBezTo>
                <a:cubicBezTo>
                  <a:pt x="18407" y="3794"/>
                  <a:pt x="18392" y="3778"/>
                  <a:pt x="18372" y="3755"/>
                </a:cubicBezTo>
                <a:cubicBezTo>
                  <a:pt x="18368" y="3751"/>
                  <a:pt x="18361" y="3743"/>
                  <a:pt x="18357" y="3739"/>
                </a:cubicBezTo>
                <a:cubicBezTo>
                  <a:pt x="18341" y="3723"/>
                  <a:pt x="18324" y="3702"/>
                  <a:pt x="18304" y="3689"/>
                </a:cubicBezTo>
                <a:cubicBezTo>
                  <a:pt x="18286" y="3677"/>
                  <a:pt x="18265" y="3682"/>
                  <a:pt x="18244" y="3673"/>
                </a:cubicBezTo>
                <a:cubicBezTo>
                  <a:pt x="18203" y="3653"/>
                  <a:pt x="18160" y="3630"/>
                  <a:pt x="18117" y="3623"/>
                </a:cubicBezTo>
                <a:cubicBezTo>
                  <a:pt x="18065" y="3615"/>
                  <a:pt x="18013" y="3611"/>
                  <a:pt x="17975" y="3623"/>
                </a:cubicBezTo>
                <a:close/>
                <a:moveTo>
                  <a:pt x="12975" y="3639"/>
                </a:moveTo>
                <a:cubicBezTo>
                  <a:pt x="12590" y="3696"/>
                  <a:pt x="12447" y="3729"/>
                  <a:pt x="12426" y="3788"/>
                </a:cubicBezTo>
                <a:cubicBezTo>
                  <a:pt x="12424" y="3794"/>
                  <a:pt x="12421" y="3798"/>
                  <a:pt x="12422" y="3805"/>
                </a:cubicBezTo>
                <a:cubicBezTo>
                  <a:pt x="12422" y="3815"/>
                  <a:pt x="12426" y="3826"/>
                  <a:pt x="12431" y="3838"/>
                </a:cubicBezTo>
                <a:cubicBezTo>
                  <a:pt x="12455" y="3886"/>
                  <a:pt x="12472" y="3917"/>
                  <a:pt x="12486" y="3987"/>
                </a:cubicBezTo>
                <a:cubicBezTo>
                  <a:pt x="12499" y="4056"/>
                  <a:pt x="12507" y="4167"/>
                  <a:pt x="12513" y="4367"/>
                </a:cubicBezTo>
                <a:cubicBezTo>
                  <a:pt x="12515" y="4467"/>
                  <a:pt x="12519" y="4593"/>
                  <a:pt x="12520" y="4747"/>
                </a:cubicBezTo>
                <a:cubicBezTo>
                  <a:pt x="12525" y="5208"/>
                  <a:pt x="12524" y="5934"/>
                  <a:pt x="12524" y="7127"/>
                </a:cubicBezTo>
                <a:cubicBezTo>
                  <a:pt x="12524" y="8304"/>
                  <a:pt x="12523" y="9065"/>
                  <a:pt x="12518" y="9557"/>
                </a:cubicBezTo>
                <a:cubicBezTo>
                  <a:pt x="12517" y="9720"/>
                  <a:pt x="12515" y="9860"/>
                  <a:pt x="12513" y="9970"/>
                </a:cubicBezTo>
                <a:cubicBezTo>
                  <a:pt x="12507" y="10190"/>
                  <a:pt x="12500" y="10300"/>
                  <a:pt x="12489" y="10366"/>
                </a:cubicBezTo>
                <a:cubicBezTo>
                  <a:pt x="12484" y="10400"/>
                  <a:pt x="12476" y="10421"/>
                  <a:pt x="12468" y="10433"/>
                </a:cubicBezTo>
                <a:cubicBezTo>
                  <a:pt x="12461" y="10444"/>
                  <a:pt x="12452" y="10449"/>
                  <a:pt x="12443" y="10449"/>
                </a:cubicBezTo>
                <a:cubicBezTo>
                  <a:pt x="12432" y="10449"/>
                  <a:pt x="12423" y="10456"/>
                  <a:pt x="12416" y="10482"/>
                </a:cubicBezTo>
                <a:cubicBezTo>
                  <a:pt x="12412" y="10495"/>
                  <a:pt x="12410" y="10515"/>
                  <a:pt x="12408" y="10532"/>
                </a:cubicBezTo>
                <a:cubicBezTo>
                  <a:pt x="12406" y="10549"/>
                  <a:pt x="12404" y="10578"/>
                  <a:pt x="12404" y="10598"/>
                </a:cubicBezTo>
                <a:cubicBezTo>
                  <a:pt x="12404" y="10620"/>
                  <a:pt x="12409" y="10630"/>
                  <a:pt x="12418" y="10647"/>
                </a:cubicBezTo>
                <a:cubicBezTo>
                  <a:pt x="12443" y="10701"/>
                  <a:pt x="12503" y="10730"/>
                  <a:pt x="12584" y="10730"/>
                </a:cubicBezTo>
                <a:cubicBezTo>
                  <a:pt x="12666" y="10730"/>
                  <a:pt x="12727" y="10701"/>
                  <a:pt x="12753" y="10647"/>
                </a:cubicBezTo>
                <a:cubicBezTo>
                  <a:pt x="12761" y="10630"/>
                  <a:pt x="12764" y="10620"/>
                  <a:pt x="12764" y="10598"/>
                </a:cubicBezTo>
                <a:cubicBezTo>
                  <a:pt x="12764" y="10517"/>
                  <a:pt x="12743" y="10449"/>
                  <a:pt x="12716" y="10449"/>
                </a:cubicBezTo>
                <a:cubicBezTo>
                  <a:pt x="12704" y="10449"/>
                  <a:pt x="12694" y="10432"/>
                  <a:pt x="12685" y="10416"/>
                </a:cubicBezTo>
                <a:cubicBezTo>
                  <a:pt x="12672" y="10393"/>
                  <a:pt x="12662" y="10360"/>
                  <a:pt x="12654" y="10284"/>
                </a:cubicBezTo>
                <a:cubicBezTo>
                  <a:pt x="12649" y="10241"/>
                  <a:pt x="12645" y="10184"/>
                  <a:pt x="12642" y="10118"/>
                </a:cubicBezTo>
                <a:cubicBezTo>
                  <a:pt x="12636" y="9987"/>
                  <a:pt x="12632" y="9805"/>
                  <a:pt x="12631" y="9557"/>
                </a:cubicBezTo>
                <a:cubicBezTo>
                  <a:pt x="12629" y="9308"/>
                  <a:pt x="12629" y="8998"/>
                  <a:pt x="12631" y="8598"/>
                </a:cubicBezTo>
                <a:lnTo>
                  <a:pt x="12636" y="7143"/>
                </a:lnTo>
                <a:lnTo>
                  <a:pt x="12754" y="7094"/>
                </a:lnTo>
                <a:cubicBezTo>
                  <a:pt x="12845" y="7060"/>
                  <a:pt x="12902" y="7183"/>
                  <a:pt x="12925" y="7441"/>
                </a:cubicBezTo>
                <a:cubicBezTo>
                  <a:pt x="12932" y="7527"/>
                  <a:pt x="12936" y="7621"/>
                  <a:pt x="12936" y="7738"/>
                </a:cubicBezTo>
                <a:cubicBezTo>
                  <a:pt x="12936" y="7842"/>
                  <a:pt x="12944" y="7970"/>
                  <a:pt x="12954" y="8019"/>
                </a:cubicBezTo>
                <a:cubicBezTo>
                  <a:pt x="12965" y="8077"/>
                  <a:pt x="12971" y="7713"/>
                  <a:pt x="12971" y="7011"/>
                </a:cubicBezTo>
                <a:cubicBezTo>
                  <a:pt x="12971" y="6689"/>
                  <a:pt x="12969" y="6415"/>
                  <a:pt x="12965" y="6218"/>
                </a:cubicBezTo>
                <a:cubicBezTo>
                  <a:pt x="12964" y="6120"/>
                  <a:pt x="12964" y="6040"/>
                  <a:pt x="12962" y="5986"/>
                </a:cubicBezTo>
                <a:cubicBezTo>
                  <a:pt x="12959" y="5930"/>
                  <a:pt x="12956" y="5904"/>
                  <a:pt x="12954" y="5904"/>
                </a:cubicBezTo>
                <a:cubicBezTo>
                  <a:pt x="12944" y="5904"/>
                  <a:pt x="12936" y="5994"/>
                  <a:pt x="12936" y="6102"/>
                </a:cubicBezTo>
                <a:cubicBezTo>
                  <a:pt x="12936" y="6222"/>
                  <a:pt x="12932" y="6312"/>
                  <a:pt x="12925" y="6400"/>
                </a:cubicBezTo>
                <a:cubicBezTo>
                  <a:pt x="12917" y="6487"/>
                  <a:pt x="12905" y="6560"/>
                  <a:pt x="12890" y="6615"/>
                </a:cubicBezTo>
                <a:cubicBezTo>
                  <a:pt x="12859" y="6724"/>
                  <a:pt x="12815" y="6769"/>
                  <a:pt x="12754" y="6747"/>
                </a:cubicBezTo>
                <a:lnTo>
                  <a:pt x="12636" y="6714"/>
                </a:lnTo>
                <a:lnTo>
                  <a:pt x="12631" y="5540"/>
                </a:lnTo>
                <a:cubicBezTo>
                  <a:pt x="12629" y="5169"/>
                  <a:pt x="12629" y="4876"/>
                  <a:pt x="12633" y="4648"/>
                </a:cubicBezTo>
                <a:cubicBezTo>
                  <a:pt x="12634" y="4534"/>
                  <a:pt x="12637" y="4435"/>
                  <a:pt x="12640" y="4350"/>
                </a:cubicBezTo>
                <a:cubicBezTo>
                  <a:pt x="12644" y="4266"/>
                  <a:pt x="12650" y="4195"/>
                  <a:pt x="12656" y="4135"/>
                </a:cubicBezTo>
                <a:cubicBezTo>
                  <a:pt x="12659" y="4101"/>
                  <a:pt x="12665" y="4080"/>
                  <a:pt x="12669" y="4053"/>
                </a:cubicBezTo>
                <a:cubicBezTo>
                  <a:pt x="12696" y="3893"/>
                  <a:pt x="12738" y="3854"/>
                  <a:pt x="12807" y="3854"/>
                </a:cubicBezTo>
                <a:cubicBezTo>
                  <a:pt x="12896" y="3854"/>
                  <a:pt x="12947" y="3977"/>
                  <a:pt x="12975" y="4284"/>
                </a:cubicBezTo>
                <a:cubicBezTo>
                  <a:pt x="12980" y="4336"/>
                  <a:pt x="12983" y="4388"/>
                  <a:pt x="12987" y="4449"/>
                </a:cubicBezTo>
                <a:cubicBezTo>
                  <a:pt x="12990" y="4511"/>
                  <a:pt x="12992" y="4576"/>
                  <a:pt x="12994" y="4648"/>
                </a:cubicBezTo>
                <a:cubicBezTo>
                  <a:pt x="12999" y="4807"/>
                  <a:pt x="13005" y="4921"/>
                  <a:pt x="13010" y="4978"/>
                </a:cubicBezTo>
                <a:cubicBezTo>
                  <a:pt x="13011" y="4995"/>
                  <a:pt x="13012" y="4986"/>
                  <a:pt x="13014" y="4995"/>
                </a:cubicBezTo>
                <a:cubicBezTo>
                  <a:pt x="13015" y="5002"/>
                  <a:pt x="13017" y="5026"/>
                  <a:pt x="13018" y="5028"/>
                </a:cubicBezTo>
                <a:cubicBezTo>
                  <a:pt x="13020" y="5032"/>
                  <a:pt x="13023" y="5028"/>
                  <a:pt x="13025" y="5011"/>
                </a:cubicBezTo>
                <a:cubicBezTo>
                  <a:pt x="13034" y="4943"/>
                  <a:pt x="13040" y="4689"/>
                  <a:pt x="13037" y="4317"/>
                </a:cubicBezTo>
                <a:cubicBezTo>
                  <a:pt x="13032" y="3636"/>
                  <a:pt x="13030" y="3632"/>
                  <a:pt x="12975" y="363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01932" y="2381092"/>
            <a:ext cx="8600936" cy="648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art II Particip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/>
              <a:t>Part II</a:t>
            </a:r>
            <a:br/>
            <a:r>
              <a:t>Participation</a:t>
            </a:r>
          </a:p>
        </p:txBody>
      </p:sp>
      <p:sp>
        <p:nvSpPr>
          <p:cNvPr id="360" name="Rectangle"/>
          <p:cNvSpPr/>
          <p:nvPr/>
        </p:nvSpPr>
        <p:spPr>
          <a:xfrm>
            <a:off x="139700" y="152400"/>
            <a:ext cx="637828" cy="94488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What is i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it?</a:t>
            </a:r>
          </a:p>
        </p:txBody>
      </p:sp>
      <p:sp>
        <p:nvSpPr>
          <p:cNvPr id="363" name="Participation i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Participation is…</a:t>
            </a:r>
          </a:p>
        </p:txBody>
      </p:sp>
      <p:sp>
        <p:nvSpPr>
          <p:cNvPr id="364" name="Rectangle"/>
          <p:cNvSpPr/>
          <p:nvPr/>
        </p:nvSpPr>
        <p:spPr>
          <a:xfrm>
            <a:off x="139700" y="152400"/>
            <a:ext cx="637828" cy="94488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What is i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it?</a:t>
            </a:r>
          </a:p>
        </p:txBody>
      </p:sp>
      <p:sp>
        <p:nvSpPr>
          <p:cNvPr id="367" name="Participation is… active engagement in a process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Participation is… active engagement in a process.</a:t>
            </a:r>
          </a:p>
        </p:txBody>
      </p:sp>
      <p:sp>
        <p:nvSpPr>
          <p:cNvPr id="368" name="Rectangle"/>
          <p:cNvSpPr/>
          <p:nvPr/>
        </p:nvSpPr>
        <p:spPr>
          <a:xfrm>
            <a:off x="139700" y="152400"/>
            <a:ext cx="637828" cy="94488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What is i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it?</a:t>
            </a:r>
          </a:p>
        </p:txBody>
      </p:sp>
      <p:sp>
        <p:nvSpPr>
          <p:cNvPr id="371" name="Political participation is active engagement with the aim of making a specific policy change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/>
              <a:t>Political</a:t>
            </a:r>
            <a:r>
              <a:t> participation is active engagement with the aim of making a specific policy change. </a:t>
            </a:r>
          </a:p>
        </p:txBody>
      </p:sp>
      <p:sp>
        <p:nvSpPr>
          <p:cNvPr id="372" name="Rectangle"/>
          <p:cNvSpPr/>
          <p:nvPr/>
        </p:nvSpPr>
        <p:spPr>
          <a:xfrm>
            <a:off x="139700" y="152400"/>
            <a:ext cx="637828" cy="94488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What is i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it?</a:t>
            </a:r>
          </a:p>
        </p:txBody>
      </p:sp>
      <p:sp>
        <p:nvSpPr>
          <p:cNvPr id="375" name="Political participation can take place online or offli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/>
              <a:t>Political</a:t>
            </a:r>
            <a:r>
              <a:t> participation can take place online or offline</a:t>
            </a:r>
          </a:p>
          <a:p>
            <a:r>
              <a:t>Takes many forms and organised in many different ways</a:t>
            </a:r>
          </a:p>
        </p:txBody>
      </p:sp>
      <p:sp>
        <p:nvSpPr>
          <p:cNvPr id="376" name="Rectangle"/>
          <p:cNvSpPr/>
          <p:nvPr/>
        </p:nvSpPr>
        <p:spPr>
          <a:xfrm>
            <a:off x="139700" y="152400"/>
            <a:ext cx="637828" cy="94488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What is i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it?</a:t>
            </a:r>
          </a:p>
        </p:txBody>
      </p:sp>
      <p:sp>
        <p:nvSpPr>
          <p:cNvPr id="379" name="Moving from passive participation to active (critical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264" indent="-342264" defTabSz="449833">
              <a:spcBef>
                <a:spcPts val="3200"/>
              </a:spcBef>
              <a:defRPr sz="2464"/>
            </a:pPr>
            <a:r>
              <a:t>Moving from passive participation to active (critical)</a:t>
            </a:r>
          </a:p>
          <a:p>
            <a:pPr marL="342264" indent="-342264" defTabSz="449833">
              <a:spcBef>
                <a:spcPts val="3200"/>
              </a:spcBef>
              <a:defRPr sz="2464"/>
            </a:pPr>
            <a:r>
              <a:t>Especially in the youth sphere:</a:t>
            </a:r>
          </a:p>
          <a:p>
            <a:pPr marL="684529" lvl="1" indent="-342264" defTabSz="449833">
              <a:spcBef>
                <a:spcPts val="3200"/>
              </a:spcBef>
              <a:defRPr sz="2464"/>
            </a:pPr>
            <a:r>
              <a:t>critical citizens</a:t>
            </a:r>
          </a:p>
          <a:p>
            <a:pPr marL="684529" lvl="1" indent="-342264" defTabSz="449833">
              <a:spcBef>
                <a:spcPts val="3200"/>
              </a:spcBef>
              <a:defRPr sz="2464"/>
            </a:pPr>
            <a:r>
              <a:t>not bound to any specific political creed</a:t>
            </a:r>
          </a:p>
          <a:p>
            <a:pPr marL="684529" lvl="1" indent="-342264" defTabSz="449833">
              <a:spcBef>
                <a:spcPts val="3200"/>
              </a:spcBef>
              <a:defRPr sz="2464"/>
            </a:pPr>
            <a:r>
              <a:t>self-expression logics</a:t>
            </a:r>
          </a:p>
          <a:p>
            <a:pPr marL="684529" lvl="1" indent="-342264" defTabSz="449833">
              <a:spcBef>
                <a:spcPts val="3200"/>
              </a:spcBef>
              <a:defRPr sz="2464"/>
            </a:pPr>
            <a:r>
              <a:t>being more direct, creative and short-term</a:t>
            </a:r>
          </a:p>
          <a:p>
            <a:pPr marL="684529" lvl="1" indent="-342264" defTabSz="449833">
              <a:spcBef>
                <a:spcPts val="3200"/>
              </a:spcBef>
              <a:defRPr sz="2464"/>
            </a:pPr>
            <a:r>
              <a:t>following non-institutional paths</a:t>
            </a:r>
          </a:p>
          <a:p>
            <a:pPr marL="684529" lvl="1" indent="-342264" defTabSz="449833">
              <a:spcBef>
                <a:spcPts val="3200"/>
              </a:spcBef>
              <a:defRPr sz="2464"/>
            </a:pPr>
            <a:r>
              <a:t>targeting diverse actors</a:t>
            </a:r>
          </a:p>
        </p:txBody>
      </p:sp>
      <p:sp>
        <p:nvSpPr>
          <p:cNvPr id="380" name="Rectangle"/>
          <p:cNvSpPr/>
          <p:nvPr/>
        </p:nvSpPr>
        <p:spPr>
          <a:xfrm>
            <a:off x="139700" y="152400"/>
            <a:ext cx="637828" cy="94488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rerequisites:  Expertise and Knowled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60831">
              <a:defRPr sz="7679"/>
            </a:pPr>
            <a:r>
              <a:t>Prerequisites: </a:t>
            </a:r>
            <a:br/>
            <a:r>
              <a:t>Expertise and Knowledge</a:t>
            </a:r>
          </a:p>
        </p:txBody>
      </p:sp>
      <p:sp>
        <p:nvSpPr>
          <p:cNvPr id="385" name="Rectangle"/>
          <p:cNvSpPr/>
          <p:nvPr/>
        </p:nvSpPr>
        <p:spPr>
          <a:xfrm>
            <a:off x="139700" y="152400"/>
            <a:ext cx="637828" cy="94488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956468" y="2158462"/>
            <a:ext cx="11092038" cy="5436638"/>
          </a:xfrm>
          <a:prstGeom prst="rect">
            <a:avLst/>
          </a:prstGeom>
        </p:spPr>
      </p:pic>
      <p:sp>
        <p:nvSpPr>
          <p:cNvPr id="388" name="Rectangle"/>
          <p:cNvSpPr/>
          <p:nvPr/>
        </p:nvSpPr>
        <p:spPr>
          <a:xfrm>
            <a:off x="139700" y="152400"/>
            <a:ext cx="637828" cy="94488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Rectangle"/>
          <p:cNvSpPr/>
          <p:nvPr/>
        </p:nvSpPr>
        <p:spPr>
          <a:xfrm>
            <a:off x="139700" y="152400"/>
            <a:ext cx="637828" cy="94488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9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1919" y="0"/>
            <a:ext cx="10460961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What do you think of when you hear the term &quot;Internet Governance&quot;?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What do you think of when you hear the term "Internet Governance"?</a:t>
            </a:r>
          </a:p>
        </p:txBody>
      </p:sp>
      <p:sp>
        <p:nvSpPr>
          <p:cNvPr id="394" name="Rectangle"/>
          <p:cNvSpPr/>
          <p:nvPr/>
        </p:nvSpPr>
        <p:spPr>
          <a:xfrm>
            <a:off x="139700" y="152400"/>
            <a:ext cx="637828" cy="94488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hree proposi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luna"/>
              </a:defRPr>
            </a:lvl1pPr>
          </a:lstStyle>
          <a:p>
            <a:r>
              <a:t>Three propositions</a:t>
            </a:r>
          </a:p>
        </p:txBody>
      </p:sp>
      <p:sp>
        <p:nvSpPr>
          <p:cNvPr id="245" name="Youth is problematic as a stakeholder group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Calluna"/>
              </a:defRPr>
            </a:pPr>
            <a:r>
              <a:t>Youth is problematic as a stakeholder group</a:t>
            </a:r>
          </a:p>
          <a:p>
            <a:pPr>
              <a:defRPr>
                <a:latin typeface="+mj-lt"/>
                <a:ea typeface="+mj-ea"/>
                <a:cs typeface="+mj-cs"/>
                <a:sym typeface="Calluna"/>
              </a:defRPr>
            </a:pPr>
            <a:r>
              <a:t>Activity does not equal output</a:t>
            </a:r>
          </a:p>
          <a:p>
            <a:pPr>
              <a:defRPr>
                <a:latin typeface="+mj-lt"/>
                <a:ea typeface="+mj-ea"/>
                <a:cs typeface="+mj-cs"/>
                <a:sym typeface="Calluna"/>
              </a:defRPr>
            </a:pPr>
            <a:r>
              <a:t>Policy makers look to youth for the future, not the present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art III Stakehold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/>
              <a:t>Part III</a:t>
            </a:r>
            <a:br/>
            <a:r>
              <a:t>Stakeholders</a:t>
            </a:r>
          </a:p>
        </p:txBody>
      </p:sp>
      <p:sp>
        <p:nvSpPr>
          <p:cNvPr id="399" name="Rectangle"/>
          <p:cNvSpPr/>
          <p:nvPr/>
        </p:nvSpPr>
        <p:spPr>
          <a:xfrm>
            <a:off x="139700" y="152400"/>
            <a:ext cx="637828" cy="94488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takehold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Stakeholders</a:t>
            </a:r>
          </a:p>
        </p:txBody>
      </p:sp>
      <p:sp>
        <p:nvSpPr>
          <p:cNvPr id="402" name="Who are the stakeholders?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Who are the stakeholders?</a:t>
            </a:r>
          </a:p>
        </p:txBody>
      </p:sp>
      <p:sp>
        <p:nvSpPr>
          <p:cNvPr id="403" name="Rectangle"/>
          <p:cNvSpPr/>
          <p:nvPr/>
        </p:nvSpPr>
        <p:spPr>
          <a:xfrm>
            <a:off x="139700" y="152400"/>
            <a:ext cx="637828" cy="94488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takehold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Stakeholders</a:t>
            </a:r>
          </a:p>
        </p:txBody>
      </p:sp>
      <p:sp>
        <p:nvSpPr>
          <p:cNvPr id="406" name="There are many!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There are many!</a:t>
            </a:r>
          </a:p>
          <a:p>
            <a:r>
              <a:t>Multistakeholderism is the term frequently used</a:t>
            </a:r>
          </a:p>
        </p:txBody>
      </p:sp>
      <p:sp>
        <p:nvSpPr>
          <p:cNvPr id="407" name="Rectangle"/>
          <p:cNvSpPr/>
          <p:nvPr/>
        </p:nvSpPr>
        <p:spPr>
          <a:xfrm>
            <a:off x="139700" y="152400"/>
            <a:ext cx="637828" cy="94488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Multistakeholderis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Multistakeholderism</a:t>
            </a:r>
          </a:p>
        </p:txBody>
      </p:sp>
      <p:sp>
        <p:nvSpPr>
          <p:cNvPr id="410" name="Bringing together of a variety of different stakeholder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Bringing together of a variety of different stakeholders</a:t>
            </a:r>
          </a:p>
          <a:p>
            <a:r>
              <a:t>Business, civil society, academia, governments</a:t>
            </a:r>
          </a:p>
          <a:p>
            <a:r>
              <a:t>and Youth</a:t>
            </a:r>
          </a:p>
        </p:txBody>
      </p:sp>
      <p:sp>
        <p:nvSpPr>
          <p:cNvPr id="411" name="Rectangle"/>
          <p:cNvSpPr/>
          <p:nvPr/>
        </p:nvSpPr>
        <p:spPr>
          <a:xfrm>
            <a:off x="139700" y="152400"/>
            <a:ext cx="637828" cy="94488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UNADJUSTEDNONRAW_thumb_1a43.jpg" descr="UNADJUSTEDNONRAW_thumb_1a4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hree proposi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luna"/>
              </a:defRPr>
            </a:lvl1pPr>
          </a:lstStyle>
          <a:p>
            <a:r>
              <a:t>Three propositions</a:t>
            </a:r>
          </a:p>
        </p:txBody>
      </p:sp>
      <p:sp>
        <p:nvSpPr>
          <p:cNvPr id="416" name="Youth is problematic as a stakeholder group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Calluna"/>
              </a:defRPr>
            </a:pPr>
            <a:r>
              <a:t>Youth is problematic as a stakeholder group</a:t>
            </a:r>
          </a:p>
          <a:p>
            <a:pPr>
              <a:defRPr>
                <a:latin typeface="+mj-lt"/>
                <a:ea typeface="+mj-ea"/>
                <a:cs typeface="+mj-cs"/>
                <a:sym typeface="Calluna"/>
              </a:defRPr>
            </a:pPr>
            <a:r>
              <a:t>Activity does not equal output</a:t>
            </a:r>
          </a:p>
          <a:p>
            <a:pPr>
              <a:defRPr>
                <a:latin typeface="+mj-lt"/>
                <a:ea typeface="+mj-ea"/>
                <a:cs typeface="+mj-cs"/>
                <a:sym typeface="Calluna"/>
              </a:defRPr>
            </a:pPr>
            <a:r>
              <a:t>Policy makers look to youth for the future, not the present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wo recommendations"/>
          <p:cNvSpPr txBox="1">
            <a:spLocks noGrp="1"/>
          </p:cNvSpPr>
          <p:nvPr>
            <p:ph type="title"/>
          </p:nvPr>
        </p:nvSpPr>
        <p:spPr>
          <a:xfrm>
            <a:off x="770866" y="708083"/>
            <a:ext cx="11099801" cy="21590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luna"/>
              </a:defRPr>
            </a:lvl1pPr>
          </a:lstStyle>
          <a:p>
            <a:r>
              <a:t>Two recommendations</a:t>
            </a:r>
          </a:p>
        </p:txBody>
      </p:sp>
      <p:sp>
        <p:nvSpPr>
          <p:cNvPr id="419" name="Choose the fights carefull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Calluna"/>
              </a:defRPr>
            </a:pPr>
            <a:r>
              <a:t>Choose the fights carefully </a:t>
            </a:r>
          </a:p>
          <a:p>
            <a:pPr>
              <a:defRPr>
                <a:latin typeface="+mj-lt"/>
                <a:ea typeface="+mj-ea"/>
                <a:cs typeface="+mj-cs"/>
                <a:sym typeface="Calluna"/>
              </a:defRPr>
            </a:pPr>
            <a:r>
              <a:t>Use the system to learn and build networks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wo recommendations"/>
          <p:cNvSpPr txBox="1">
            <a:spLocks noGrp="1"/>
          </p:cNvSpPr>
          <p:nvPr>
            <p:ph type="title"/>
          </p:nvPr>
        </p:nvSpPr>
        <p:spPr>
          <a:xfrm>
            <a:off x="770866" y="708083"/>
            <a:ext cx="11099801" cy="21590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luna"/>
              </a:defRPr>
            </a:lvl1pPr>
          </a:lstStyle>
          <a:p>
            <a:r>
              <a:t>Two recommendations</a:t>
            </a:r>
          </a:p>
        </p:txBody>
      </p:sp>
      <p:sp>
        <p:nvSpPr>
          <p:cNvPr id="248" name="Choose the fights carefully - specific topic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Calluna"/>
              </a:defRPr>
            </a:pPr>
            <a:r>
              <a:t>Choose the fights carefully - specific topics</a:t>
            </a:r>
          </a:p>
          <a:p>
            <a:pPr>
              <a:defRPr>
                <a:latin typeface="+mj-lt"/>
                <a:ea typeface="+mj-ea"/>
                <a:cs typeface="+mj-cs"/>
                <a:sym typeface="Calluna"/>
              </a:defRPr>
            </a:pPr>
            <a:r>
              <a:t>Use the system to learn and build networks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Key wor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Key words</a:t>
            </a:r>
          </a:p>
        </p:txBody>
      </p:sp>
      <p:sp>
        <p:nvSpPr>
          <p:cNvPr id="251" name="What is internet governance?…"/>
          <p:cNvSpPr txBox="1">
            <a:spLocks noGrp="1"/>
          </p:cNvSpPr>
          <p:nvPr>
            <p:ph type="body" idx="1"/>
          </p:nvPr>
        </p:nvSpPr>
        <p:spPr>
          <a:xfrm>
            <a:off x="952500" y="3086100"/>
            <a:ext cx="11099800" cy="6286500"/>
          </a:xfrm>
          <a:prstGeom prst="rect">
            <a:avLst/>
          </a:prstGeom>
        </p:spPr>
        <p:txBody>
          <a:bodyPr/>
          <a:lstStyle/>
          <a:p>
            <a:r>
              <a:t>What is internet governance?</a:t>
            </a:r>
          </a:p>
          <a:p>
            <a:r>
              <a:t>Participation</a:t>
            </a:r>
          </a:p>
          <a:p>
            <a:r>
              <a:t>Stakeholders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Key wor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Key words</a:t>
            </a:r>
          </a:p>
        </p:txBody>
      </p:sp>
      <p:sp>
        <p:nvSpPr>
          <p:cNvPr id="254" name="What spaces exist…"/>
          <p:cNvSpPr txBox="1">
            <a:spLocks noGrp="1"/>
          </p:cNvSpPr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What spaces exist</a:t>
            </a:r>
          </a:p>
          <a:p>
            <a:r>
              <a:t>Participation (What is it)</a:t>
            </a:r>
          </a:p>
          <a:p>
            <a:r>
              <a:t>Stakeholders (Who are they?)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art I Spaces for engage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/>
              <a:t>Part I</a:t>
            </a:r>
            <a:br/>
            <a:r>
              <a:t>Spaces for engagement</a:t>
            </a:r>
          </a:p>
        </p:txBody>
      </p:sp>
      <p:sp>
        <p:nvSpPr>
          <p:cNvPr id="257" name="Rectangle"/>
          <p:cNvSpPr/>
          <p:nvPr/>
        </p:nvSpPr>
        <p:spPr>
          <a:xfrm>
            <a:off x="139700" y="152400"/>
            <a:ext cx="637828" cy="9448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internet.jpg" descr="internet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6594" r="6594"/>
          <a:stretch>
            <a:fillRect/>
          </a:stretch>
        </p:blipFill>
        <p:spPr>
          <a:xfrm>
            <a:off x="6718300" y="4020610"/>
            <a:ext cx="5334001" cy="3426880"/>
          </a:xfrm>
          <a:prstGeom prst="rect">
            <a:avLst/>
          </a:prstGeom>
        </p:spPr>
      </p:pic>
      <p:sp>
        <p:nvSpPr>
          <p:cNvPr id="260" name="The importance of governing the interne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37463">
              <a:defRPr sz="7360"/>
            </a:lvl1pPr>
          </a:lstStyle>
          <a:p>
            <a:r>
              <a:t>The importance of governing the internet</a:t>
            </a:r>
          </a:p>
        </p:txBody>
      </p:sp>
      <p:sp>
        <p:nvSpPr>
          <p:cNvPr id="261" name="Internet as tool for economic developmen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Internet as tool for economic development</a:t>
            </a:r>
          </a:p>
          <a:p>
            <a:r>
              <a:t>Internet as core infrastructure for communication in society</a:t>
            </a:r>
          </a:p>
          <a:p>
            <a:r>
              <a:t>Internet as a new global political space</a:t>
            </a:r>
          </a:p>
        </p:txBody>
      </p:sp>
      <p:sp>
        <p:nvSpPr>
          <p:cNvPr id="262" name="Rectangle"/>
          <p:cNvSpPr/>
          <p:nvPr/>
        </p:nvSpPr>
        <p:spPr>
          <a:xfrm>
            <a:off x="139700" y="152400"/>
            <a:ext cx="637828" cy="9448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roup 247"/>
          <p:cNvGrpSpPr/>
          <p:nvPr/>
        </p:nvGrpSpPr>
        <p:grpSpPr>
          <a:xfrm>
            <a:off x="4741430" y="7396688"/>
            <a:ext cx="4416117" cy="1770749"/>
            <a:chOff x="0" y="0"/>
            <a:chExt cx="4416116" cy="1770748"/>
          </a:xfrm>
        </p:grpSpPr>
        <p:grpSp>
          <p:nvGrpSpPr>
            <p:cNvPr id="271" name="Group 246"/>
            <p:cNvGrpSpPr/>
            <p:nvPr/>
          </p:nvGrpSpPr>
          <p:grpSpPr>
            <a:xfrm>
              <a:off x="1214732" y="-1"/>
              <a:ext cx="1408789" cy="939640"/>
              <a:chOff x="0" y="0"/>
              <a:chExt cx="1408787" cy="939638"/>
            </a:xfrm>
          </p:grpSpPr>
          <p:sp>
            <p:nvSpPr>
              <p:cNvPr id="264" name="Straight Arrow Connector 242"/>
              <p:cNvSpPr/>
              <p:nvPr/>
            </p:nvSpPr>
            <p:spPr>
              <a:xfrm flipH="1" flipV="1">
                <a:off x="1" y="637414"/>
                <a:ext cx="608296" cy="1"/>
              </a:xfrm>
              <a:prstGeom prst="line">
                <a:avLst/>
              </a:prstGeom>
              <a:noFill/>
              <a:ln w="12700" cap="flat">
                <a:solidFill>
                  <a:srgbClr val="0C1C2C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algn="l">
                  <a:defRPr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endParaRPr/>
              </a:p>
            </p:txBody>
          </p:sp>
          <p:sp>
            <p:nvSpPr>
              <p:cNvPr id="265" name="Straight Arrow Connector 265"/>
              <p:cNvSpPr/>
              <p:nvPr/>
            </p:nvSpPr>
            <p:spPr>
              <a:xfrm flipH="1">
                <a:off x="1" y="922705"/>
                <a:ext cx="608296" cy="1"/>
              </a:xfrm>
              <a:prstGeom prst="line">
                <a:avLst/>
              </a:prstGeom>
              <a:noFill/>
              <a:ln w="12700" cap="flat">
                <a:solidFill>
                  <a:srgbClr val="0C1C2C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algn="l">
                  <a:defRPr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endParaRPr/>
              </a:p>
            </p:txBody>
          </p:sp>
          <p:sp>
            <p:nvSpPr>
              <p:cNvPr id="266" name="Straight Arrow Connector 266"/>
              <p:cNvSpPr/>
              <p:nvPr/>
            </p:nvSpPr>
            <p:spPr>
              <a:xfrm flipH="1" flipV="1">
                <a:off x="0" y="374223"/>
                <a:ext cx="608296" cy="1"/>
              </a:xfrm>
              <a:prstGeom prst="line">
                <a:avLst/>
              </a:prstGeom>
              <a:noFill/>
              <a:ln w="12700" cap="flat">
                <a:solidFill>
                  <a:srgbClr val="0C1C2C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algn="l">
                  <a:defRPr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endParaRPr/>
              </a:p>
            </p:txBody>
          </p:sp>
          <p:sp>
            <p:nvSpPr>
              <p:cNvPr id="267" name="Straight Arrow Connector 267"/>
              <p:cNvSpPr/>
              <p:nvPr/>
            </p:nvSpPr>
            <p:spPr>
              <a:xfrm flipH="1" flipV="1">
                <a:off x="608295" y="322010"/>
                <a:ext cx="800493" cy="1"/>
              </a:xfrm>
              <a:prstGeom prst="line">
                <a:avLst/>
              </a:prstGeom>
              <a:noFill/>
              <a:ln w="12700" cap="flat">
                <a:solidFill>
                  <a:srgbClr val="0C1C2C"/>
                </a:solidFill>
                <a:prstDash val="solid"/>
                <a:bevel/>
                <a:headEnd type="triangle" w="med" len="med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algn="l">
                  <a:defRPr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endParaRPr/>
              </a:p>
            </p:txBody>
          </p:sp>
          <p:sp>
            <p:nvSpPr>
              <p:cNvPr id="268" name="Straight Arrow Connector 269"/>
              <p:cNvSpPr/>
              <p:nvPr/>
            </p:nvSpPr>
            <p:spPr>
              <a:xfrm flipH="1" flipV="1">
                <a:off x="608295" y="533326"/>
                <a:ext cx="800493" cy="1"/>
              </a:xfrm>
              <a:prstGeom prst="line">
                <a:avLst/>
              </a:prstGeom>
              <a:noFill/>
              <a:ln w="12700" cap="flat">
                <a:solidFill>
                  <a:srgbClr val="0C1C2C"/>
                </a:solidFill>
                <a:prstDash val="solid"/>
                <a:bevel/>
                <a:headEnd type="triangle" w="med" len="med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algn="l">
                  <a:defRPr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endParaRPr/>
              </a:p>
            </p:txBody>
          </p:sp>
          <p:sp>
            <p:nvSpPr>
              <p:cNvPr id="269" name="Straight Arrow Connector 270"/>
              <p:cNvSpPr/>
              <p:nvPr/>
            </p:nvSpPr>
            <p:spPr>
              <a:xfrm flipH="1" flipV="1">
                <a:off x="608294" y="749278"/>
                <a:ext cx="800493" cy="1"/>
              </a:xfrm>
              <a:prstGeom prst="line">
                <a:avLst/>
              </a:prstGeom>
              <a:noFill/>
              <a:ln w="12700" cap="flat">
                <a:solidFill>
                  <a:srgbClr val="0C1C2C"/>
                </a:solidFill>
                <a:prstDash val="solid"/>
                <a:bevel/>
                <a:headEnd type="triangle" w="med" len="med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algn="l">
                  <a:defRPr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endParaRPr/>
              </a:p>
            </p:txBody>
          </p:sp>
          <p:sp>
            <p:nvSpPr>
              <p:cNvPr id="270" name="Straight Connector 245"/>
              <p:cNvSpPr/>
              <p:nvPr/>
            </p:nvSpPr>
            <p:spPr>
              <a:xfrm flipV="1">
                <a:off x="608294" y="0"/>
                <a:ext cx="1" cy="939640"/>
              </a:xfrm>
              <a:prstGeom prst="line">
                <a:avLst/>
              </a:prstGeom>
              <a:noFill/>
              <a:ln w="25400" cap="flat">
                <a:solidFill>
                  <a:srgbClr val="0C1C2C"/>
                </a:solidFill>
                <a:prstDash val="solid"/>
                <a:bevel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algn="l">
                  <a:defRPr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endParaRPr/>
              </a:p>
            </p:txBody>
          </p:sp>
        </p:grpSp>
        <p:grpSp>
          <p:nvGrpSpPr>
            <p:cNvPr id="274" name="Group 130"/>
            <p:cNvGrpSpPr/>
            <p:nvPr/>
          </p:nvGrpSpPr>
          <p:grpSpPr>
            <a:xfrm>
              <a:off x="0" y="124968"/>
              <a:ext cx="4416117" cy="1645781"/>
              <a:chOff x="0" y="0"/>
              <a:chExt cx="4416116" cy="1645779"/>
            </a:xfrm>
          </p:grpSpPr>
          <p:sp>
            <p:nvSpPr>
              <p:cNvPr id="272" name="TextBox 163"/>
              <p:cNvSpPr txBox="1"/>
              <p:nvPr/>
            </p:nvSpPr>
            <p:spPr>
              <a:xfrm>
                <a:off x="0" y="0"/>
                <a:ext cx="1219302" cy="14246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8766" tIns="48766" rIns="48766" bIns="48766" numCol="1" anchor="t">
                <a:spAutoFit/>
              </a:bodyPr>
              <a:lstStyle/>
              <a:p>
                <a:pPr algn="r">
                  <a:lnSpc>
                    <a:spcPct val="150000"/>
                  </a:lnSpc>
                  <a:defRPr sz="1600"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r>
                  <a:t>Individuals</a:t>
                </a:r>
              </a:p>
              <a:p>
                <a:pPr algn="r">
                  <a:lnSpc>
                    <a:spcPct val="150000"/>
                  </a:lnSpc>
                  <a:defRPr sz="1600"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r>
                  <a:t>Businesses</a:t>
                </a:r>
              </a:p>
              <a:p>
                <a:pPr algn="r">
                  <a:lnSpc>
                    <a:spcPct val="150000"/>
                  </a:lnSpc>
                  <a:defRPr sz="1600"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r>
                  <a:t>Governments</a:t>
                </a:r>
              </a:p>
            </p:txBody>
          </p:sp>
          <p:sp>
            <p:nvSpPr>
              <p:cNvPr id="273" name="TextBox 164"/>
              <p:cNvSpPr txBox="1"/>
              <p:nvPr/>
            </p:nvSpPr>
            <p:spPr>
              <a:xfrm>
                <a:off x="2600919" y="28197"/>
                <a:ext cx="1815198" cy="16175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8766" tIns="48766" rIns="48766" bIns="48766" numCol="1" anchor="t">
                <a:spAutoFit/>
              </a:bodyPr>
              <a:lstStyle/>
              <a:p>
                <a:pPr algn="l">
                  <a:spcBef>
                    <a:spcPts val="200"/>
                  </a:spcBef>
                  <a:defRPr sz="1600"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r>
                  <a:t>Organizations</a:t>
                </a:r>
              </a:p>
              <a:p>
                <a:pPr algn="l">
                  <a:spcBef>
                    <a:spcPts val="200"/>
                  </a:spcBef>
                  <a:defRPr sz="1600"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r>
                  <a:t>Machines/Devices</a:t>
                </a:r>
              </a:p>
              <a:p>
                <a:pPr algn="l">
                  <a:defRPr sz="1600"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r>
                  <a:t>Service Creators and </a:t>
                </a:r>
                <a:br/>
                <a:r>
                  <a:t>Equipment Builders</a:t>
                </a:r>
              </a:p>
            </p:txBody>
          </p:sp>
        </p:grpSp>
      </p:grpSp>
      <p:grpSp>
        <p:nvGrpSpPr>
          <p:cNvPr id="283" name="Group 185"/>
          <p:cNvGrpSpPr/>
          <p:nvPr/>
        </p:nvGrpSpPr>
        <p:grpSpPr>
          <a:xfrm>
            <a:off x="1070884" y="6128131"/>
            <a:ext cx="3790634" cy="2510535"/>
            <a:chOff x="0" y="0"/>
            <a:chExt cx="3790633" cy="2510533"/>
          </a:xfrm>
        </p:grpSpPr>
        <p:sp>
          <p:nvSpPr>
            <p:cNvPr id="276" name="TextBox 202"/>
            <p:cNvSpPr txBox="1"/>
            <p:nvPr/>
          </p:nvSpPr>
          <p:spPr>
            <a:xfrm>
              <a:off x="0" y="0"/>
              <a:ext cx="2407556" cy="25105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t">
              <a:spAutoFit/>
            </a:bodyPr>
            <a:lstStyle/>
            <a:p>
              <a:pPr algn="r">
                <a:lnSpc>
                  <a:spcPct val="150000"/>
                </a:lnSpc>
                <a:defRPr sz="1600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r>
                <a:t>Root Servers</a:t>
              </a:r>
            </a:p>
            <a:p>
              <a:pPr algn="r">
                <a:lnSpc>
                  <a:spcPct val="150000"/>
                </a:lnSpc>
                <a:defRPr sz="1600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r>
                <a:t>Network Operators</a:t>
              </a:r>
            </a:p>
            <a:p>
              <a:pPr algn="r">
                <a:lnSpc>
                  <a:spcPct val="150000"/>
                </a:lnSpc>
                <a:defRPr sz="1600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r>
                <a:t>Service Creators/Vendors</a:t>
              </a:r>
            </a:p>
            <a:p>
              <a:pPr algn="r">
                <a:lnSpc>
                  <a:spcPct val="150000"/>
                </a:lnSpc>
                <a:defRPr sz="1600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r>
                <a:t>Internet Exchange Points</a:t>
              </a:r>
            </a:p>
            <a:p>
              <a:pPr algn="r">
                <a:lnSpc>
                  <a:spcPct val="150000"/>
                </a:lnSpc>
                <a:defRPr sz="1600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r>
                <a:t>gTLDs</a:t>
              </a:r>
            </a:p>
            <a:p>
              <a:pPr algn="r">
                <a:lnSpc>
                  <a:spcPct val="150000"/>
                </a:lnSpc>
                <a:defRPr sz="1600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r>
                <a:t>ccTLDs</a:t>
              </a:r>
            </a:p>
          </p:txBody>
        </p:sp>
        <p:sp>
          <p:nvSpPr>
            <p:cNvPr id="277" name="Elbow Connector 203"/>
            <p:cNvSpPr/>
            <p:nvPr/>
          </p:nvSpPr>
          <p:spPr>
            <a:xfrm flipH="1">
              <a:off x="2403764" y="403960"/>
              <a:ext cx="1386870" cy="104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091" y="0"/>
                  </a:lnTo>
                  <a:lnTo>
                    <a:pt x="16091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0C1C2C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>
                <a:defRPr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endParaRPr/>
            </a:p>
          </p:txBody>
        </p:sp>
        <p:sp>
          <p:nvSpPr>
            <p:cNvPr id="278" name="Elbow Connector 204"/>
            <p:cNvSpPr/>
            <p:nvPr/>
          </p:nvSpPr>
          <p:spPr>
            <a:xfrm flipH="1">
              <a:off x="2403767" y="403960"/>
              <a:ext cx="1157560" cy="396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4890" y="0"/>
                  </a:lnTo>
                  <a:lnTo>
                    <a:pt x="1489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0C1C2C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>
                <a:defRPr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endParaRPr/>
            </a:p>
          </p:txBody>
        </p:sp>
        <p:sp>
          <p:nvSpPr>
            <p:cNvPr id="279" name="Elbow Connector 205"/>
            <p:cNvSpPr/>
            <p:nvPr/>
          </p:nvSpPr>
          <p:spPr>
            <a:xfrm flipH="1">
              <a:off x="2394714" y="411431"/>
              <a:ext cx="1107801" cy="714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4432" y="0"/>
                  </a:lnTo>
                  <a:lnTo>
                    <a:pt x="14432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0C1C2C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>
                <a:defRPr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endParaRPr/>
            </a:p>
          </p:txBody>
        </p:sp>
        <p:sp>
          <p:nvSpPr>
            <p:cNvPr id="280" name="Elbow Connector 206"/>
            <p:cNvSpPr/>
            <p:nvPr/>
          </p:nvSpPr>
          <p:spPr>
            <a:xfrm flipH="1">
              <a:off x="2394719" y="411430"/>
              <a:ext cx="1171104" cy="1012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4843" y="0"/>
                  </a:lnTo>
                  <a:lnTo>
                    <a:pt x="14843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0C1C2C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>
                <a:defRPr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endParaRPr/>
            </a:p>
          </p:txBody>
        </p:sp>
        <p:sp>
          <p:nvSpPr>
            <p:cNvPr id="281" name="Elbow Connector 207"/>
            <p:cNvSpPr/>
            <p:nvPr/>
          </p:nvSpPr>
          <p:spPr>
            <a:xfrm rot="10800000">
              <a:off x="2408260" y="221020"/>
              <a:ext cx="701960" cy="184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0C1C2C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>
                <a:defRPr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endParaRPr/>
            </a:p>
          </p:txBody>
        </p:sp>
        <p:sp>
          <p:nvSpPr>
            <p:cNvPr id="282" name="Elbow Connector 226"/>
            <p:cNvSpPr/>
            <p:nvPr/>
          </p:nvSpPr>
          <p:spPr>
            <a:xfrm flipH="1">
              <a:off x="2396774" y="403960"/>
              <a:ext cx="1378873" cy="1295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893" y="0"/>
                  </a:lnTo>
                  <a:lnTo>
                    <a:pt x="15893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0C1C2C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>
                <a:defRPr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endParaRPr/>
            </a:p>
          </p:txBody>
        </p:sp>
      </p:grpSp>
      <p:grpSp>
        <p:nvGrpSpPr>
          <p:cNvPr id="297" name="Group 238"/>
          <p:cNvGrpSpPr/>
          <p:nvPr/>
        </p:nvGrpSpPr>
        <p:grpSpPr>
          <a:xfrm>
            <a:off x="1115204" y="3038425"/>
            <a:ext cx="3712435" cy="2912984"/>
            <a:chOff x="0" y="0"/>
            <a:chExt cx="3712434" cy="2912982"/>
          </a:xfrm>
        </p:grpSpPr>
        <p:sp>
          <p:nvSpPr>
            <p:cNvPr id="284" name="Elbow Connector 147"/>
            <p:cNvSpPr/>
            <p:nvPr/>
          </p:nvSpPr>
          <p:spPr>
            <a:xfrm rot="10800000">
              <a:off x="2082007" y="976676"/>
              <a:ext cx="1630428" cy="37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778" y="0"/>
                  </a:lnTo>
                  <a:lnTo>
                    <a:pt x="17778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0C1C2C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>
                <a:defRPr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endParaRPr/>
            </a:p>
          </p:txBody>
        </p:sp>
        <p:sp>
          <p:nvSpPr>
            <p:cNvPr id="285" name="Elbow Connector 151"/>
            <p:cNvSpPr/>
            <p:nvPr/>
          </p:nvSpPr>
          <p:spPr>
            <a:xfrm rot="10800000">
              <a:off x="2075422" y="154794"/>
              <a:ext cx="1637009" cy="1197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779" y="0"/>
                  </a:lnTo>
                  <a:lnTo>
                    <a:pt x="17779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0C1C2C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>
                <a:defRPr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endParaRPr/>
            </a:p>
          </p:txBody>
        </p:sp>
        <p:sp>
          <p:nvSpPr>
            <p:cNvPr id="286" name="TextBox 152"/>
            <p:cNvSpPr txBox="1"/>
            <p:nvPr/>
          </p:nvSpPr>
          <p:spPr>
            <a:xfrm>
              <a:off x="0" y="0"/>
              <a:ext cx="2064691" cy="2912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t">
              <a:spAutoFit/>
            </a:bodyPr>
            <a:lstStyle/>
            <a:p>
              <a:pPr algn="r">
                <a:defRPr sz="1600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r>
                <a:t>Other Standards Bodies</a:t>
              </a:r>
            </a:p>
            <a:p>
              <a:pPr algn="r">
                <a:defRPr sz="1600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r>
                <a:t>       </a:t>
              </a:r>
              <a:r>
                <a:rPr sz="1400"/>
                <a:t>W3C     .</a:t>
              </a:r>
            </a:p>
            <a:p>
              <a:pPr algn="r">
                <a:defRPr sz="1400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r>
                <a:t>       ITU-T     .</a:t>
              </a:r>
            </a:p>
            <a:p>
              <a:pPr algn="r">
                <a:spcBef>
                  <a:spcPts val="500"/>
                </a:spcBef>
                <a:defRPr sz="1400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r>
                <a:t>       Specialized Bodies     .</a:t>
              </a:r>
            </a:p>
            <a:p>
              <a:pPr algn="r">
                <a:defRPr sz="1600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r>
                <a:t>Internet Society</a:t>
              </a:r>
              <a:br/>
              <a:r>
                <a:t>Affiliated Organizations</a:t>
              </a:r>
            </a:p>
            <a:p>
              <a:pPr algn="r">
                <a:defRPr sz="1400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r>
                <a:t>       IETF     .</a:t>
              </a:r>
            </a:p>
            <a:p>
              <a:pPr algn="r">
                <a:defRPr sz="1400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r>
                <a:t>IAB     .</a:t>
              </a:r>
            </a:p>
            <a:p>
              <a:pPr algn="r">
                <a:spcBef>
                  <a:spcPts val="500"/>
                </a:spcBef>
                <a:defRPr sz="1400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r>
                <a:t>       IRTF     .</a:t>
              </a:r>
            </a:p>
          </p:txBody>
        </p:sp>
        <p:grpSp>
          <p:nvGrpSpPr>
            <p:cNvPr id="291" name="Group 237"/>
            <p:cNvGrpSpPr/>
            <p:nvPr/>
          </p:nvGrpSpPr>
          <p:grpSpPr>
            <a:xfrm>
              <a:off x="1797312" y="270642"/>
              <a:ext cx="204901" cy="454787"/>
              <a:chOff x="0" y="0"/>
              <a:chExt cx="204900" cy="454786"/>
            </a:xfrm>
          </p:grpSpPr>
          <p:sp>
            <p:nvSpPr>
              <p:cNvPr id="287" name="Straight Arrow Connector 153"/>
              <p:cNvSpPr/>
              <p:nvPr/>
            </p:nvSpPr>
            <p:spPr>
              <a:xfrm flipH="1" flipV="1">
                <a:off x="0" y="83384"/>
                <a:ext cx="195073" cy="1"/>
              </a:xfrm>
              <a:prstGeom prst="line">
                <a:avLst/>
              </a:prstGeom>
              <a:noFill/>
              <a:ln w="3175" cap="flat">
                <a:solidFill>
                  <a:srgbClr val="0C1C2C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algn="l">
                  <a:defRPr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endParaRPr/>
              </a:p>
            </p:txBody>
          </p:sp>
          <p:sp>
            <p:nvSpPr>
              <p:cNvPr id="288" name="Straight Arrow Connector 154"/>
              <p:cNvSpPr/>
              <p:nvPr/>
            </p:nvSpPr>
            <p:spPr>
              <a:xfrm flipH="1" flipV="1">
                <a:off x="0" y="276688"/>
                <a:ext cx="195073" cy="1"/>
              </a:xfrm>
              <a:prstGeom prst="line">
                <a:avLst/>
              </a:prstGeom>
              <a:noFill/>
              <a:ln w="3175" cap="flat">
                <a:solidFill>
                  <a:srgbClr val="0C1C2C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algn="l">
                  <a:defRPr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endParaRPr/>
              </a:p>
            </p:txBody>
          </p:sp>
          <p:sp>
            <p:nvSpPr>
              <p:cNvPr id="289" name="Straight Arrow Connector 155"/>
              <p:cNvSpPr/>
              <p:nvPr/>
            </p:nvSpPr>
            <p:spPr>
              <a:xfrm flipH="1">
                <a:off x="3610" y="449239"/>
                <a:ext cx="195073" cy="1"/>
              </a:xfrm>
              <a:prstGeom prst="line">
                <a:avLst/>
              </a:prstGeom>
              <a:noFill/>
              <a:ln w="3175" cap="flat">
                <a:solidFill>
                  <a:srgbClr val="0C1C2C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algn="l">
                  <a:defRPr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endParaRPr/>
              </a:p>
            </p:txBody>
          </p:sp>
          <p:sp>
            <p:nvSpPr>
              <p:cNvPr id="290" name="Straight Connector 146"/>
              <p:cNvSpPr/>
              <p:nvPr/>
            </p:nvSpPr>
            <p:spPr>
              <a:xfrm flipH="1">
                <a:off x="204900" y="0"/>
                <a:ext cx="1" cy="454787"/>
              </a:xfrm>
              <a:prstGeom prst="line">
                <a:avLst/>
              </a:prstGeom>
              <a:noFill/>
              <a:ln w="12700" cap="flat">
                <a:solidFill>
                  <a:srgbClr val="0C1C2C"/>
                </a:solidFill>
                <a:prstDash val="solid"/>
                <a:bevel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algn="l">
                  <a:defRPr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endParaRPr/>
              </a:p>
            </p:txBody>
          </p:sp>
        </p:grpSp>
        <p:grpSp>
          <p:nvGrpSpPr>
            <p:cNvPr id="296" name="Group 255"/>
            <p:cNvGrpSpPr/>
            <p:nvPr/>
          </p:nvGrpSpPr>
          <p:grpSpPr>
            <a:xfrm>
              <a:off x="1794704" y="1256313"/>
              <a:ext cx="204902" cy="454787"/>
              <a:chOff x="0" y="0"/>
              <a:chExt cx="204900" cy="454786"/>
            </a:xfrm>
          </p:grpSpPr>
          <p:sp>
            <p:nvSpPr>
              <p:cNvPr id="292" name="Straight Arrow Connector 256"/>
              <p:cNvSpPr/>
              <p:nvPr/>
            </p:nvSpPr>
            <p:spPr>
              <a:xfrm flipH="1" flipV="1">
                <a:off x="0" y="83384"/>
                <a:ext cx="195073" cy="1"/>
              </a:xfrm>
              <a:prstGeom prst="line">
                <a:avLst/>
              </a:prstGeom>
              <a:noFill/>
              <a:ln w="3175" cap="flat">
                <a:solidFill>
                  <a:srgbClr val="0C1C2C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algn="l">
                  <a:defRPr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endParaRPr/>
              </a:p>
            </p:txBody>
          </p:sp>
          <p:sp>
            <p:nvSpPr>
              <p:cNvPr id="293" name="Straight Arrow Connector 257"/>
              <p:cNvSpPr/>
              <p:nvPr/>
            </p:nvSpPr>
            <p:spPr>
              <a:xfrm flipH="1" flipV="1">
                <a:off x="0" y="276688"/>
                <a:ext cx="195073" cy="1"/>
              </a:xfrm>
              <a:prstGeom prst="line">
                <a:avLst/>
              </a:prstGeom>
              <a:noFill/>
              <a:ln w="3175" cap="flat">
                <a:solidFill>
                  <a:srgbClr val="0C1C2C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algn="l">
                  <a:defRPr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endParaRPr/>
              </a:p>
            </p:txBody>
          </p:sp>
          <p:sp>
            <p:nvSpPr>
              <p:cNvPr id="294" name="Straight Arrow Connector 258"/>
              <p:cNvSpPr/>
              <p:nvPr/>
            </p:nvSpPr>
            <p:spPr>
              <a:xfrm flipH="1">
                <a:off x="3610" y="449239"/>
                <a:ext cx="195073" cy="1"/>
              </a:xfrm>
              <a:prstGeom prst="line">
                <a:avLst/>
              </a:prstGeom>
              <a:noFill/>
              <a:ln w="3175" cap="flat">
                <a:solidFill>
                  <a:srgbClr val="0C1C2C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algn="l">
                  <a:defRPr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endParaRPr/>
              </a:p>
            </p:txBody>
          </p:sp>
          <p:sp>
            <p:nvSpPr>
              <p:cNvPr id="295" name="Straight Connector 259"/>
              <p:cNvSpPr/>
              <p:nvPr/>
            </p:nvSpPr>
            <p:spPr>
              <a:xfrm flipH="1">
                <a:off x="204900" y="0"/>
                <a:ext cx="1" cy="454787"/>
              </a:xfrm>
              <a:prstGeom prst="line">
                <a:avLst/>
              </a:prstGeom>
              <a:noFill/>
              <a:ln w="12700" cap="flat">
                <a:solidFill>
                  <a:srgbClr val="0C1C2C"/>
                </a:solidFill>
                <a:prstDash val="solid"/>
                <a:bevel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algn="l">
                  <a:defRPr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endParaRPr/>
              </a:p>
            </p:txBody>
          </p:sp>
        </p:grpSp>
      </p:grpSp>
      <p:grpSp>
        <p:nvGrpSpPr>
          <p:cNvPr id="309" name="Group 268"/>
          <p:cNvGrpSpPr/>
          <p:nvPr/>
        </p:nvGrpSpPr>
        <p:grpSpPr>
          <a:xfrm>
            <a:off x="8249948" y="5077450"/>
            <a:ext cx="3687180" cy="4217979"/>
            <a:chOff x="0" y="0"/>
            <a:chExt cx="3687178" cy="4217978"/>
          </a:xfrm>
        </p:grpSpPr>
        <p:sp>
          <p:nvSpPr>
            <p:cNvPr id="298" name="Elbow Connector 115"/>
            <p:cNvSpPr/>
            <p:nvPr/>
          </p:nvSpPr>
          <p:spPr>
            <a:xfrm rot="10800000" flipH="1">
              <a:off x="5240" y="486483"/>
              <a:ext cx="1597765" cy="107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393" y="0"/>
                  </a:lnTo>
                  <a:lnTo>
                    <a:pt x="17393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0C1C2C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>
                <a:defRPr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endParaRPr/>
            </a:p>
          </p:txBody>
        </p:sp>
        <p:sp>
          <p:nvSpPr>
            <p:cNvPr id="299" name="Elbow Connector 116"/>
            <p:cNvSpPr/>
            <p:nvPr/>
          </p:nvSpPr>
          <p:spPr>
            <a:xfrm rot="10800000" flipH="1">
              <a:off x="80753" y="1441761"/>
              <a:ext cx="1541735" cy="115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949" y="0"/>
                  </a:lnTo>
                  <a:lnTo>
                    <a:pt x="16949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0C1C2C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>
                <a:defRPr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endParaRPr/>
            </a:p>
          </p:txBody>
        </p:sp>
        <p:sp>
          <p:nvSpPr>
            <p:cNvPr id="300" name="Elbow Connector 117"/>
            <p:cNvSpPr/>
            <p:nvPr/>
          </p:nvSpPr>
          <p:spPr>
            <a:xfrm>
              <a:off x="0" y="1557507"/>
              <a:ext cx="1622488" cy="314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184" y="0"/>
                  </a:lnTo>
                  <a:lnTo>
                    <a:pt x="1718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0C1C2C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>
                <a:defRPr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endParaRPr/>
            </a:p>
          </p:txBody>
        </p:sp>
        <p:sp>
          <p:nvSpPr>
            <p:cNvPr id="301" name="Elbow Connector 118"/>
            <p:cNvSpPr/>
            <p:nvPr/>
          </p:nvSpPr>
          <p:spPr>
            <a:xfrm>
              <a:off x="35149" y="1557507"/>
              <a:ext cx="1587339" cy="958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104" y="0"/>
                  </a:lnTo>
                  <a:lnTo>
                    <a:pt x="1710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0C1C2C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>
                <a:defRPr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endParaRPr/>
            </a:p>
          </p:txBody>
        </p:sp>
        <p:sp>
          <p:nvSpPr>
            <p:cNvPr id="302" name="Elbow Connector 119"/>
            <p:cNvSpPr/>
            <p:nvPr/>
          </p:nvSpPr>
          <p:spPr>
            <a:xfrm rot="10800000" flipH="1">
              <a:off x="5240" y="202002"/>
              <a:ext cx="1597765" cy="1355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393" y="0"/>
                  </a:lnTo>
                  <a:lnTo>
                    <a:pt x="17393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0C1C2C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>
                <a:defRPr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endParaRPr/>
            </a:p>
          </p:txBody>
        </p:sp>
        <p:sp>
          <p:nvSpPr>
            <p:cNvPr id="303" name="TextBox 120"/>
            <p:cNvSpPr txBox="1"/>
            <p:nvPr/>
          </p:nvSpPr>
          <p:spPr>
            <a:xfrm>
              <a:off x="1622488" y="0"/>
              <a:ext cx="2064691" cy="42179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t">
              <a:spAutoFit/>
            </a:bodyPr>
            <a:lstStyle/>
            <a:p>
              <a:pPr algn="l">
                <a:lnSpc>
                  <a:spcPct val="150000"/>
                </a:lnSpc>
                <a:defRPr sz="1600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r>
                <a:t>Governments</a:t>
              </a:r>
            </a:p>
            <a:p>
              <a:pPr algn="l">
                <a:lnSpc>
                  <a:spcPct val="150000"/>
                </a:lnSpc>
                <a:defRPr sz="1600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r>
                <a:t>Internet Society</a:t>
              </a:r>
            </a:p>
            <a:p>
              <a:pPr algn="l">
                <a:spcBef>
                  <a:spcPts val="500"/>
                </a:spcBef>
                <a:defRPr sz="1400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r>
                <a:t>       Chapters</a:t>
              </a:r>
            </a:p>
            <a:p>
              <a:pPr algn="l">
                <a:spcBef>
                  <a:spcPts val="500"/>
                </a:spcBef>
                <a:defRPr sz="1400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r>
                <a:t>       Individual Members</a:t>
              </a:r>
            </a:p>
            <a:p>
              <a:pPr algn="l">
                <a:spcBef>
                  <a:spcPts val="500"/>
                </a:spcBef>
                <a:defRPr sz="1400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r>
                <a:t>       Organization Members </a:t>
              </a:r>
            </a:p>
            <a:p>
              <a:pPr algn="l">
                <a:spcBef>
                  <a:spcPts val="500"/>
                </a:spcBef>
                <a:defRPr sz="1600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r>
                <a:t>Multilateral Institutions</a:t>
              </a:r>
              <a:br/>
              <a:r>
                <a:t>Development Agencies</a:t>
              </a:r>
            </a:p>
            <a:p>
              <a:pPr algn="l">
                <a:spcBef>
                  <a:spcPts val="500"/>
                </a:spcBef>
                <a:defRPr sz="1600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r>
                <a:t>Internet Community</a:t>
              </a:r>
              <a:br/>
              <a:r>
                <a:t>Organizations and</a:t>
              </a:r>
              <a:br/>
              <a:r>
                <a:t>Businesses</a:t>
              </a:r>
            </a:p>
            <a:p>
              <a:pPr algn="l">
                <a:defRPr sz="1600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r>
                <a:t>Universities and</a:t>
              </a:r>
              <a:br/>
              <a:r>
                <a:t>Academic Institutions</a:t>
              </a:r>
            </a:p>
          </p:txBody>
        </p:sp>
        <p:grpSp>
          <p:nvGrpSpPr>
            <p:cNvPr id="308" name="Group 10254"/>
            <p:cNvGrpSpPr/>
            <p:nvPr/>
          </p:nvGrpSpPr>
          <p:grpSpPr>
            <a:xfrm>
              <a:off x="1703078" y="645167"/>
              <a:ext cx="198683" cy="547045"/>
              <a:chOff x="0" y="0"/>
              <a:chExt cx="198681" cy="547044"/>
            </a:xfrm>
          </p:grpSpPr>
          <p:sp>
            <p:nvSpPr>
              <p:cNvPr id="304" name="Straight Arrow Connector 121"/>
              <p:cNvSpPr/>
              <p:nvPr/>
            </p:nvSpPr>
            <p:spPr>
              <a:xfrm>
                <a:off x="3610" y="74893"/>
                <a:ext cx="195072" cy="1"/>
              </a:xfrm>
              <a:prstGeom prst="line">
                <a:avLst/>
              </a:prstGeom>
              <a:noFill/>
              <a:ln w="3175" cap="flat">
                <a:solidFill>
                  <a:srgbClr val="0C1C2C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algn="l">
                  <a:defRPr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endParaRPr/>
              </a:p>
            </p:txBody>
          </p:sp>
          <p:sp>
            <p:nvSpPr>
              <p:cNvPr id="305" name="Straight Arrow Connector 122"/>
              <p:cNvSpPr/>
              <p:nvPr/>
            </p:nvSpPr>
            <p:spPr>
              <a:xfrm>
                <a:off x="3610" y="309701"/>
                <a:ext cx="195072" cy="1"/>
              </a:xfrm>
              <a:prstGeom prst="line">
                <a:avLst/>
              </a:prstGeom>
              <a:noFill/>
              <a:ln w="3175" cap="flat">
                <a:solidFill>
                  <a:srgbClr val="0C1C2C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algn="l">
                  <a:defRPr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endParaRPr/>
              </a:p>
            </p:txBody>
          </p:sp>
          <p:sp>
            <p:nvSpPr>
              <p:cNvPr id="306" name="Straight Arrow Connector 123"/>
              <p:cNvSpPr/>
              <p:nvPr/>
            </p:nvSpPr>
            <p:spPr>
              <a:xfrm>
                <a:off x="0" y="544508"/>
                <a:ext cx="195071" cy="1"/>
              </a:xfrm>
              <a:prstGeom prst="line">
                <a:avLst/>
              </a:prstGeom>
              <a:noFill/>
              <a:ln w="3175" cap="flat">
                <a:solidFill>
                  <a:srgbClr val="0C1C2C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algn="l">
                  <a:defRPr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endParaRPr/>
              </a:p>
            </p:txBody>
          </p:sp>
          <p:sp>
            <p:nvSpPr>
              <p:cNvPr id="307" name="Straight Connector 114"/>
              <p:cNvSpPr/>
              <p:nvPr/>
            </p:nvSpPr>
            <p:spPr>
              <a:xfrm flipH="1">
                <a:off x="7917" y="0"/>
                <a:ext cx="1" cy="547045"/>
              </a:xfrm>
              <a:prstGeom prst="line">
                <a:avLst/>
              </a:prstGeom>
              <a:noFill/>
              <a:ln w="12700" cap="flat">
                <a:solidFill>
                  <a:srgbClr val="0C1C2C"/>
                </a:solidFill>
                <a:prstDash val="solid"/>
                <a:bevel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algn="l">
                  <a:defRPr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endParaRPr/>
              </a:p>
            </p:txBody>
          </p:sp>
        </p:grpSp>
      </p:grpSp>
      <p:grpSp>
        <p:nvGrpSpPr>
          <p:cNvPr id="321" name="Group 274"/>
          <p:cNvGrpSpPr/>
          <p:nvPr/>
        </p:nvGrpSpPr>
        <p:grpSpPr>
          <a:xfrm>
            <a:off x="7813348" y="1790726"/>
            <a:ext cx="4560379" cy="2325679"/>
            <a:chOff x="0" y="0"/>
            <a:chExt cx="4560377" cy="2325678"/>
          </a:xfrm>
        </p:grpSpPr>
        <p:grpSp>
          <p:nvGrpSpPr>
            <p:cNvPr id="319" name="Group 10249"/>
            <p:cNvGrpSpPr/>
            <p:nvPr/>
          </p:nvGrpSpPr>
          <p:grpSpPr>
            <a:xfrm>
              <a:off x="0" y="-1"/>
              <a:ext cx="4560378" cy="2325680"/>
              <a:chOff x="0" y="0"/>
              <a:chExt cx="4560377" cy="2325678"/>
            </a:xfrm>
          </p:grpSpPr>
          <p:sp>
            <p:nvSpPr>
              <p:cNvPr id="310" name="Elbow Connector 35"/>
              <p:cNvSpPr/>
              <p:nvPr/>
            </p:nvSpPr>
            <p:spPr>
              <a:xfrm rot="10800000" flipH="1">
                <a:off x="79580" y="466626"/>
                <a:ext cx="2074687" cy="925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280" y="0"/>
                    </a:lnTo>
                    <a:lnTo>
                      <a:pt x="1728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solidFill>
                  <a:srgbClr val="0C1C2C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l">
                  <a:defRPr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endParaRPr/>
              </a:p>
            </p:txBody>
          </p:sp>
          <p:sp>
            <p:nvSpPr>
              <p:cNvPr id="311" name="Elbow Connector 36"/>
              <p:cNvSpPr/>
              <p:nvPr/>
            </p:nvSpPr>
            <p:spPr>
              <a:xfrm rot="10800000" flipH="1">
                <a:off x="194149" y="933515"/>
                <a:ext cx="1963857" cy="459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058" y="0"/>
                    </a:lnTo>
                    <a:lnTo>
                      <a:pt x="17058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solidFill>
                  <a:srgbClr val="0C1C2C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l">
                  <a:defRPr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endParaRPr/>
              </a:p>
            </p:txBody>
          </p:sp>
          <p:sp>
            <p:nvSpPr>
              <p:cNvPr id="312" name="Elbow Connector 37"/>
              <p:cNvSpPr/>
              <p:nvPr/>
            </p:nvSpPr>
            <p:spPr>
              <a:xfrm rot="10800000" flipH="1">
                <a:off x="0" y="1269287"/>
                <a:ext cx="2175855" cy="121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295" y="0"/>
                    </a:lnTo>
                    <a:lnTo>
                      <a:pt x="17295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solidFill>
                  <a:srgbClr val="0C1C2C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l">
                  <a:defRPr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endParaRPr/>
              </a:p>
            </p:txBody>
          </p:sp>
          <p:sp>
            <p:nvSpPr>
              <p:cNvPr id="313" name="Elbow Connector 38"/>
              <p:cNvSpPr/>
              <p:nvPr/>
            </p:nvSpPr>
            <p:spPr>
              <a:xfrm>
                <a:off x="107553" y="1395276"/>
                <a:ext cx="2050453" cy="808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206" y="0"/>
                    </a:lnTo>
                    <a:lnTo>
                      <a:pt x="17206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solidFill>
                  <a:srgbClr val="0C1C2C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l">
                  <a:defRPr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endParaRPr/>
              </a:p>
            </p:txBody>
          </p:sp>
          <p:sp>
            <p:nvSpPr>
              <p:cNvPr id="314" name="Elbow Connector 39"/>
              <p:cNvSpPr/>
              <p:nvPr/>
            </p:nvSpPr>
            <p:spPr>
              <a:xfrm rot="10800000" flipH="1">
                <a:off x="9232" y="197305"/>
                <a:ext cx="2148773" cy="1197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413" y="0"/>
                    </a:lnTo>
                    <a:lnTo>
                      <a:pt x="17413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solidFill>
                  <a:srgbClr val="0C1C2C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l">
                  <a:defRPr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endParaRPr/>
              </a:p>
            </p:txBody>
          </p:sp>
          <p:sp>
            <p:nvSpPr>
              <p:cNvPr id="315" name="TextBox 40"/>
              <p:cNvSpPr txBox="1"/>
              <p:nvPr/>
            </p:nvSpPr>
            <p:spPr>
              <a:xfrm>
                <a:off x="2185086" y="0"/>
                <a:ext cx="2375292" cy="23256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8766" tIns="48766" rIns="48766" bIns="48766" numCol="1" anchor="t">
                <a:spAutoFit/>
              </a:bodyPr>
              <a:lstStyle/>
              <a:p>
                <a:pPr algn="l">
                  <a:lnSpc>
                    <a:spcPct val="150000"/>
                  </a:lnSpc>
                  <a:spcBef>
                    <a:spcPts val="500"/>
                  </a:spcBef>
                  <a:defRPr sz="1200"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r>
                  <a:t>Governments</a:t>
                </a:r>
              </a:p>
              <a:p>
                <a:pPr algn="l">
                  <a:defRPr sz="1200"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r>
                  <a:t>Governmental </a:t>
                </a:r>
                <a:br/>
                <a:r>
                  <a:t>Regional Organizations</a:t>
                </a:r>
              </a:p>
              <a:p>
                <a:pPr algn="l">
                  <a:lnSpc>
                    <a:spcPct val="150000"/>
                  </a:lnSpc>
                  <a:spcBef>
                    <a:spcPts val="500"/>
                  </a:spcBef>
                  <a:defRPr sz="1200"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r>
                  <a:t>Multilateral Institutions</a:t>
                </a:r>
              </a:p>
              <a:p>
                <a:pPr algn="l">
                  <a:lnSpc>
                    <a:spcPct val="150000"/>
                  </a:lnSpc>
                  <a:defRPr sz="1200"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r>
                  <a:t>Internet Society</a:t>
                </a:r>
              </a:p>
              <a:p>
                <a:pPr algn="l">
                  <a:spcBef>
                    <a:spcPts val="500"/>
                  </a:spcBef>
                  <a:defRPr sz="1200"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r>
                  <a:t>       Chapters</a:t>
                </a:r>
              </a:p>
              <a:p>
                <a:pPr algn="l">
                  <a:spcBef>
                    <a:spcPts val="500"/>
                  </a:spcBef>
                  <a:defRPr sz="1200"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r>
                  <a:t>       Individual Members</a:t>
                </a:r>
              </a:p>
              <a:p>
                <a:pPr algn="l">
                  <a:spcBef>
                    <a:spcPts val="500"/>
                  </a:spcBef>
                  <a:defRPr sz="1200"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r>
                  <a:t>       Organization Members </a:t>
                </a:r>
              </a:p>
              <a:p>
                <a:pPr algn="l">
                  <a:defRPr sz="1200"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r>
                  <a:t>Other Policy Discussion Forums</a:t>
                </a:r>
              </a:p>
            </p:txBody>
          </p:sp>
          <p:sp>
            <p:nvSpPr>
              <p:cNvPr id="316" name="Straight Arrow Connector 93"/>
              <p:cNvSpPr/>
              <p:nvPr/>
            </p:nvSpPr>
            <p:spPr>
              <a:xfrm>
                <a:off x="2147453" y="1517846"/>
                <a:ext cx="256056" cy="1"/>
              </a:xfrm>
              <a:prstGeom prst="line">
                <a:avLst/>
              </a:prstGeom>
              <a:noFill/>
              <a:ln w="3175" cap="flat">
                <a:solidFill>
                  <a:srgbClr val="0C1C2C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algn="l">
                  <a:defRPr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endParaRPr/>
              </a:p>
            </p:txBody>
          </p:sp>
          <p:sp>
            <p:nvSpPr>
              <p:cNvPr id="317" name="Straight Arrow Connector 99"/>
              <p:cNvSpPr/>
              <p:nvPr/>
            </p:nvSpPr>
            <p:spPr>
              <a:xfrm>
                <a:off x="2147453" y="1752654"/>
                <a:ext cx="256056" cy="1"/>
              </a:xfrm>
              <a:prstGeom prst="line">
                <a:avLst/>
              </a:prstGeom>
              <a:noFill/>
              <a:ln w="3175" cap="flat">
                <a:solidFill>
                  <a:srgbClr val="0C1C2C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algn="l">
                  <a:defRPr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endParaRPr/>
              </a:p>
            </p:txBody>
          </p:sp>
          <p:sp>
            <p:nvSpPr>
              <p:cNvPr id="318" name="Straight Arrow Connector 100"/>
              <p:cNvSpPr/>
              <p:nvPr/>
            </p:nvSpPr>
            <p:spPr>
              <a:xfrm>
                <a:off x="2147453" y="1987461"/>
                <a:ext cx="256056" cy="1"/>
              </a:xfrm>
              <a:prstGeom prst="line">
                <a:avLst/>
              </a:prstGeom>
              <a:noFill/>
              <a:ln w="3175" cap="flat">
                <a:solidFill>
                  <a:srgbClr val="0C1C2C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pPr algn="l">
                  <a:defRPr>
                    <a:solidFill>
                      <a:srgbClr val="0C1C2C"/>
                    </a:solidFill>
                    <a:latin typeface="Hind Light"/>
                    <a:ea typeface="Hind Light"/>
                    <a:cs typeface="Hind Light"/>
                    <a:sym typeface="Hind Light"/>
                  </a:defRPr>
                </a:pPr>
                <a:endParaRPr/>
              </a:p>
            </p:txBody>
          </p:sp>
        </p:grpSp>
        <p:sp>
          <p:nvSpPr>
            <p:cNvPr id="320" name="Straight Connector 91"/>
            <p:cNvSpPr/>
            <p:nvPr/>
          </p:nvSpPr>
          <p:spPr>
            <a:xfrm>
              <a:off x="2147453" y="1442952"/>
              <a:ext cx="1" cy="547045"/>
            </a:xfrm>
            <a:prstGeom prst="line">
              <a:avLst/>
            </a:prstGeom>
            <a:noFill/>
            <a:ln w="12700" cap="flat">
              <a:solidFill>
                <a:srgbClr val="0C1C2C"/>
              </a:solidFill>
              <a:prstDash val="solid"/>
              <a:bevel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>
                <a:defRPr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endParaRPr/>
            </a:p>
          </p:txBody>
        </p:sp>
      </p:grpSp>
      <p:grpSp>
        <p:nvGrpSpPr>
          <p:cNvPr id="328" name="Group 28"/>
          <p:cNvGrpSpPr/>
          <p:nvPr/>
        </p:nvGrpSpPr>
        <p:grpSpPr>
          <a:xfrm>
            <a:off x="6155546" y="1194740"/>
            <a:ext cx="2796288" cy="2045893"/>
            <a:chOff x="0" y="0"/>
            <a:chExt cx="2796287" cy="2045892"/>
          </a:xfrm>
        </p:grpSpPr>
        <p:sp>
          <p:nvSpPr>
            <p:cNvPr id="322" name="Elbow Connector 9"/>
            <p:cNvSpPr/>
            <p:nvPr/>
          </p:nvSpPr>
          <p:spPr>
            <a:xfrm rot="10800000" flipH="1">
              <a:off x="13546" y="500027"/>
              <a:ext cx="1631275" cy="153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0C1C2C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>
                <a:defRPr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endParaRPr/>
            </a:p>
          </p:txBody>
        </p:sp>
        <p:sp>
          <p:nvSpPr>
            <p:cNvPr id="323" name="Elbow Connector 23"/>
            <p:cNvSpPr/>
            <p:nvPr/>
          </p:nvSpPr>
          <p:spPr>
            <a:xfrm rot="10800000" flipH="1">
              <a:off x="13546" y="792647"/>
              <a:ext cx="1631275" cy="1144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0C1C2C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>
                <a:defRPr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endParaRPr/>
            </a:p>
          </p:txBody>
        </p:sp>
        <p:sp>
          <p:nvSpPr>
            <p:cNvPr id="324" name="Elbow Connector 26"/>
            <p:cNvSpPr/>
            <p:nvPr/>
          </p:nvSpPr>
          <p:spPr>
            <a:xfrm rot="10800000" flipH="1">
              <a:off x="0" y="1117563"/>
              <a:ext cx="1665452" cy="77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0C1C2C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>
                <a:defRPr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endParaRPr/>
            </a:p>
          </p:txBody>
        </p:sp>
        <p:sp>
          <p:nvSpPr>
            <p:cNvPr id="325" name="Elbow Connector 29"/>
            <p:cNvSpPr/>
            <p:nvPr/>
          </p:nvSpPr>
          <p:spPr>
            <a:xfrm rot="10800000" flipH="1">
              <a:off x="0" y="1415380"/>
              <a:ext cx="1661910" cy="630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0C1C2C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>
                <a:defRPr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endParaRPr/>
            </a:p>
          </p:txBody>
        </p:sp>
        <p:sp>
          <p:nvSpPr>
            <p:cNvPr id="326" name="Elbow Connector 31"/>
            <p:cNvSpPr/>
            <p:nvPr/>
          </p:nvSpPr>
          <p:spPr>
            <a:xfrm rot="10800000" flipH="1">
              <a:off x="13546" y="202001"/>
              <a:ext cx="1631275" cy="1532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0C1C2C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>
                <a:defRPr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endParaRPr/>
            </a:p>
          </p:txBody>
        </p:sp>
        <p:sp>
          <p:nvSpPr>
            <p:cNvPr id="327" name="TextBox 27"/>
            <p:cNvSpPr txBox="1"/>
            <p:nvPr/>
          </p:nvSpPr>
          <p:spPr>
            <a:xfrm>
              <a:off x="1665451" y="-1"/>
              <a:ext cx="1130837" cy="1786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6" tIns="48766" rIns="48766" bIns="48766" numCol="1" anchor="t">
              <a:spAutoFit/>
            </a:bodyPr>
            <a:lstStyle/>
            <a:p>
              <a:pPr algn="l">
                <a:lnSpc>
                  <a:spcPct val="150000"/>
                </a:lnSpc>
                <a:defRPr sz="1600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r>
                <a:t>ICANN</a:t>
              </a:r>
            </a:p>
            <a:p>
              <a:pPr algn="l">
                <a:lnSpc>
                  <a:spcPct val="150000"/>
                </a:lnSpc>
                <a:defRPr sz="1600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r>
                <a:t>RIRs</a:t>
              </a:r>
            </a:p>
            <a:p>
              <a:pPr algn="l">
                <a:lnSpc>
                  <a:spcPct val="150000"/>
                </a:lnSpc>
                <a:defRPr sz="1600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r>
                <a:t>IANA</a:t>
              </a:r>
            </a:p>
            <a:p>
              <a:pPr algn="l">
                <a:lnSpc>
                  <a:spcPct val="150000"/>
                </a:lnSpc>
                <a:defRPr sz="1600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r>
                <a:t>gTLDs</a:t>
              </a:r>
            </a:p>
            <a:p>
              <a:pPr algn="l">
                <a:lnSpc>
                  <a:spcPct val="150000"/>
                </a:lnSpc>
                <a:defRPr sz="1600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r>
                <a:t>ccTLDs</a:t>
              </a:r>
            </a:p>
          </p:txBody>
        </p:sp>
      </p:grpSp>
      <p:grpSp>
        <p:nvGrpSpPr>
          <p:cNvPr id="335" name="Diagram 1"/>
          <p:cNvGrpSpPr/>
          <p:nvPr/>
        </p:nvGrpSpPr>
        <p:grpSpPr>
          <a:xfrm>
            <a:off x="3428977" y="1932267"/>
            <a:ext cx="6206419" cy="6444084"/>
            <a:chOff x="0" y="0"/>
            <a:chExt cx="6206417" cy="6444082"/>
          </a:xfrm>
        </p:grpSpPr>
        <p:sp>
          <p:nvSpPr>
            <p:cNvPr id="329" name="Shape"/>
            <p:cNvSpPr/>
            <p:nvPr/>
          </p:nvSpPr>
          <p:spPr>
            <a:xfrm rot="19800000">
              <a:off x="2379062" y="359458"/>
              <a:ext cx="2082011" cy="2404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8911" y="0"/>
                    <a:pt x="17145" y="4117"/>
                    <a:pt x="21600" y="108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7AB0E2"/>
            </a:solidFill>
            <a:ln w="12700" cap="flat">
              <a:solidFill>
                <a:srgbClr val="EEF2EC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2655146">
                <a:lnSpc>
                  <a:spcPct val="90000"/>
                </a:lnSpc>
                <a:spcBef>
                  <a:spcPts val="1000"/>
                </a:spcBef>
                <a:defRPr sz="5800" b="1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endParaRPr/>
            </a:p>
          </p:txBody>
        </p:sp>
        <p:sp>
          <p:nvSpPr>
            <p:cNvPr id="330" name="Shape"/>
            <p:cNvSpPr/>
            <p:nvPr/>
          </p:nvSpPr>
          <p:spPr>
            <a:xfrm rot="19800000">
              <a:off x="3049409" y="1385310"/>
              <a:ext cx="2404099" cy="2404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1600" extrusionOk="0">
                  <a:moveTo>
                    <a:pt x="17906" y="0"/>
                  </a:moveTo>
                  <a:cubicBezTo>
                    <a:pt x="21600" y="6683"/>
                    <a:pt x="21600" y="14917"/>
                    <a:pt x="17906" y="21600"/>
                  </a:cubicBezTo>
                  <a:lnTo>
                    <a:pt x="0" y="10800"/>
                  </a:lnTo>
                  <a:close/>
                </a:path>
              </a:pathLst>
            </a:custGeom>
            <a:solidFill>
              <a:srgbClr val="C99FC9"/>
            </a:solidFill>
            <a:ln w="12700" cap="flat">
              <a:solidFill>
                <a:srgbClr val="EEF2EC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2591928">
                <a:lnSpc>
                  <a:spcPct val="90000"/>
                </a:lnSpc>
                <a:spcBef>
                  <a:spcPts val="1000"/>
                </a:spcBef>
                <a:defRPr sz="5800" b="1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endParaRPr/>
            </a:p>
          </p:txBody>
        </p:sp>
        <p:sp>
          <p:nvSpPr>
            <p:cNvPr id="331" name="Shape"/>
            <p:cNvSpPr/>
            <p:nvPr/>
          </p:nvSpPr>
          <p:spPr>
            <a:xfrm rot="19800000">
              <a:off x="3662851" y="2605526"/>
              <a:ext cx="2082011" cy="2404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17145" y="17483"/>
                    <a:pt x="8911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8F294"/>
            </a:solidFill>
            <a:ln w="12700" cap="flat">
              <a:solidFill>
                <a:srgbClr val="EEF2EC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2655146">
                <a:lnSpc>
                  <a:spcPct val="90000"/>
                </a:lnSpc>
                <a:spcBef>
                  <a:spcPts val="1000"/>
                </a:spcBef>
                <a:defRPr sz="5800" b="1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endParaRPr/>
            </a:p>
          </p:txBody>
        </p:sp>
        <p:sp>
          <p:nvSpPr>
            <p:cNvPr id="332" name="Shape"/>
            <p:cNvSpPr/>
            <p:nvPr/>
          </p:nvSpPr>
          <p:spPr>
            <a:xfrm rot="19800000">
              <a:off x="1747701" y="3680525"/>
              <a:ext cx="2082011" cy="2404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2689" y="21600"/>
                    <a:pt x="4455" y="17483"/>
                    <a:pt x="0" y="108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88371"/>
            </a:solidFill>
            <a:ln w="12700" cap="flat">
              <a:solidFill>
                <a:srgbClr val="EEF2EC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2655146">
                <a:lnSpc>
                  <a:spcPct val="90000"/>
                </a:lnSpc>
                <a:spcBef>
                  <a:spcPts val="1000"/>
                </a:spcBef>
                <a:defRPr sz="5800" b="1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endParaRPr/>
            </a:p>
          </p:txBody>
        </p:sp>
        <p:sp>
          <p:nvSpPr>
            <p:cNvPr id="333" name="Shape"/>
            <p:cNvSpPr/>
            <p:nvPr/>
          </p:nvSpPr>
          <p:spPr>
            <a:xfrm rot="19800000">
              <a:off x="755266" y="2654674"/>
              <a:ext cx="2404099" cy="2404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1600" extrusionOk="0">
                  <a:moveTo>
                    <a:pt x="2771" y="21600"/>
                  </a:moveTo>
                  <a:cubicBezTo>
                    <a:pt x="-923" y="14917"/>
                    <a:pt x="-923" y="6683"/>
                    <a:pt x="2771" y="0"/>
                  </a:cubicBezTo>
                  <a:lnTo>
                    <a:pt x="20677" y="10800"/>
                  </a:lnTo>
                  <a:close/>
                </a:path>
              </a:pathLst>
            </a:custGeom>
            <a:solidFill>
              <a:srgbClr val="FFCD87"/>
            </a:solidFill>
            <a:ln w="12700" cap="flat">
              <a:solidFill>
                <a:srgbClr val="EEF2EC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2591928">
                <a:lnSpc>
                  <a:spcPct val="90000"/>
                </a:lnSpc>
                <a:spcBef>
                  <a:spcPts val="1000"/>
                </a:spcBef>
                <a:defRPr sz="5800" b="1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endParaRPr/>
            </a:p>
          </p:txBody>
        </p:sp>
        <p:sp>
          <p:nvSpPr>
            <p:cNvPr id="334" name="Shape"/>
            <p:cNvSpPr/>
            <p:nvPr/>
          </p:nvSpPr>
          <p:spPr>
            <a:xfrm rot="19800000">
              <a:off x="461556" y="1434072"/>
              <a:ext cx="2082011" cy="2404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4455" y="4117"/>
                    <a:pt x="12689" y="0"/>
                    <a:pt x="21600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C9DF7E"/>
            </a:solidFill>
            <a:ln w="12700" cap="flat">
              <a:solidFill>
                <a:srgbClr val="EEF2EC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2655146">
                <a:lnSpc>
                  <a:spcPct val="90000"/>
                </a:lnSpc>
                <a:spcBef>
                  <a:spcPts val="1000"/>
                </a:spcBef>
                <a:defRPr sz="5800" b="1">
                  <a:solidFill>
                    <a:srgbClr val="0C1C2C"/>
                  </a:solidFill>
                  <a:latin typeface="Hind Light"/>
                  <a:ea typeface="Hind Light"/>
                  <a:cs typeface="Hind Light"/>
                  <a:sym typeface="Hind Light"/>
                </a:defRPr>
              </a:pPr>
              <a:endParaRPr/>
            </a:p>
          </p:txBody>
        </p:sp>
      </p:grpSp>
      <p:sp>
        <p:nvSpPr>
          <p:cNvPr id="336" name="Shape 88"/>
          <p:cNvSpPr txBox="1">
            <a:spLocks noGrp="1"/>
          </p:cNvSpPr>
          <p:nvPr>
            <p:ph type="title"/>
          </p:nvPr>
        </p:nvSpPr>
        <p:spPr>
          <a:xfrm>
            <a:off x="579131" y="1844298"/>
            <a:ext cx="11862718" cy="573653"/>
          </a:xfrm>
          <a:prstGeom prst="rect">
            <a:avLst/>
          </a:prstGeom>
        </p:spPr>
        <p:txBody>
          <a:bodyPr/>
          <a:lstStyle/>
          <a:p>
            <a:pPr defTabSz="533196">
              <a:defRPr sz="1721" spc="0"/>
            </a:pPr>
            <a:r>
              <a:t>The Internet’s</a:t>
            </a:r>
            <a:br/>
            <a:r>
              <a:t>Governance Landscape</a:t>
            </a:r>
          </a:p>
        </p:txBody>
      </p:sp>
      <p:sp>
        <p:nvSpPr>
          <p:cNvPr id="337" name="Oval 4"/>
          <p:cNvSpPr/>
          <p:nvPr/>
        </p:nvSpPr>
        <p:spPr>
          <a:xfrm>
            <a:off x="5867910" y="4612083"/>
            <a:ext cx="1334736" cy="1061723"/>
          </a:xfrm>
          <a:prstGeom prst="ellipse">
            <a:avLst/>
          </a:prstGeom>
          <a:solidFill>
            <a:srgbClr val="0C1C2C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algn="l">
              <a:defRPr>
                <a:solidFill>
                  <a:srgbClr val="0C1C2C"/>
                </a:solidFill>
                <a:latin typeface="Hind Light"/>
                <a:ea typeface="Hind Light"/>
                <a:cs typeface="Hind Light"/>
                <a:sym typeface="Hind Light"/>
              </a:defRPr>
            </a:pPr>
            <a:endParaRPr/>
          </a:p>
        </p:txBody>
      </p:sp>
      <p:sp>
        <p:nvSpPr>
          <p:cNvPr id="338" name="TextBox 7"/>
          <p:cNvSpPr txBox="1"/>
          <p:nvPr/>
        </p:nvSpPr>
        <p:spPr>
          <a:xfrm>
            <a:off x="5829252" y="3144760"/>
            <a:ext cx="1429016" cy="935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spAutoFit/>
          </a:bodyPr>
          <a:lstStyle/>
          <a:p>
            <a:pPr>
              <a:defRPr sz="1800">
                <a:solidFill>
                  <a:srgbClr val="0C1C2C"/>
                </a:solidFill>
                <a:latin typeface="Hind Light"/>
                <a:ea typeface="Hind Light"/>
                <a:cs typeface="Hind Light"/>
                <a:sym typeface="Hind Light"/>
              </a:defRPr>
            </a:pPr>
            <a:r>
              <a:t>Naming </a:t>
            </a:r>
            <a:br/>
            <a:r>
              <a:t>and Addressing</a:t>
            </a:r>
          </a:p>
        </p:txBody>
      </p:sp>
      <p:sp>
        <p:nvSpPr>
          <p:cNvPr id="339" name="TextBox 13"/>
          <p:cNvSpPr txBox="1"/>
          <p:nvPr/>
        </p:nvSpPr>
        <p:spPr>
          <a:xfrm>
            <a:off x="7340205" y="3703565"/>
            <a:ext cx="1348184" cy="1177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spAutoFit/>
          </a:bodyPr>
          <a:lstStyle/>
          <a:p>
            <a:pPr>
              <a:defRPr sz="1400">
                <a:solidFill>
                  <a:srgbClr val="0C1C2C"/>
                </a:solidFill>
                <a:latin typeface="Hind Light"/>
                <a:ea typeface="Hind Light"/>
                <a:cs typeface="Hind Light"/>
                <a:sym typeface="Hind Light"/>
              </a:defRPr>
            </a:pPr>
            <a:r>
              <a:t>Local, </a:t>
            </a:r>
            <a:br/>
            <a:r>
              <a:t>National, Regional, and Global Policy Development</a:t>
            </a:r>
          </a:p>
        </p:txBody>
      </p:sp>
      <p:sp>
        <p:nvSpPr>
          <p:cNvPr id="340" name="TextBox 14"/>
          <p:cNvSpPr txBox="1"/>
          <p:nvPr/>
        </p:nvSpPr>
        <p:spPr>
          <a:xfrm>
            <a:off x="5795981" y="6604892"/>
            <a:ext cx="1429017" cy="376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spAutoFit/>
          </a:bodyPr>
          <a:lstStyle>
            <a:lvl1pPr>
              <a:defRPr sz="1800">
                <a:solidFill>
                  <a:srgbClr val="0C1C2C"/>
                </a:solidFill>
                <a:latin typeface="Hind Light"/>
                <a:ea typeface="Hind Light"/>
                <a:cs typeface="Hind Light"/>
                <a:sym typeface="Hind Light"/>
              </a:defRPr>
            </a:lvl1pPr>
          </a:lstStyle>
          <a:p>
            <a:r>
              <a:t>Users</a:t>
            </a:r>
          </a:p>
        </p:txBody>
      </p:sp>
      <p:sp>
        <p:nvSpPr>
          <p:cNvPr id="341" name="TextBox 15"/>
          <p:cNvSpPr txBox="1"/>
          <p:nvPr/>
        </p:nvSpPr>
        <p:spPr>
          <a:xfrm>
            <a:off x="7256285" y="5495938"/>
            <a:ext cx="1617249" cy="935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spAutoFit/>
          </a:bodyPr>
          <a:lstStyle/>
          <a:p>
            <a:pPr>
              <a:defRPr sz="1800">
                <a:solidFill>
                  <a:srgbClr val="0C1C2C"/>
                </a:solidFill>
                <a:latin typeface="Hind Light"/>
                <a:ea typeface="Hind Light"/>
                <a:cs typeface="Hind Light"/>
                <a:sym typeface="Hind Light"/>
              </a:defRPr>
            </a:pPr>
            <a:r>
              <a:t>Education </a:t>
            </a:r>
            <a:br/>
            <a:r>
              <a:t>and Capacity Building</a:t>
            </a:r>
          </a:p>
        </p:txBody>
      </p:sp>
      <p:sp>
        <p:nvSpPr>
          <p:cNvPr id="342" name="TextBox 16"/>
          <p:cNvSpPr txBox="1"/>
          <p:nvPr/>
        </p:nvSpPr>
        <p:spPr>
          <a:xfrm>
            <a:off x="4325368" y="4083489"/>
            <a:ext cx="1348185" cy="745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spAutoFit/>
          </a:bodyPr>
          <a:lstStyle>
            <a:lvl1pPr>
              <a:defRPr sz="1400">
                <a:solidFill>
                  <a:srgbClr val="0C1C2C"/>
                </a:solidFill>
                <a:latin typeface="Hind Light"/>
                <a:ea typeface="Hind Light"/>
                <a:cs typeface="Hind Light"/>
                <a:sym typeface="Hind Light"/>
              </a:defRPr>
            </a:lvl1pPr>
          </a:lstStyle>
          <a:p>
            <a:r>
              <a:t>Open Standards Development</a:t>
            </a:r>
          </a:p>
        </p:txBody>
      </p:sp>
      <p:sp>
        <p:nvSpPr>
          <p:cNvPr id="343" name="TextBox 17"/>
          <p:cNvSpPr txBox="1"/>
          <p:nvPr/>
        </p:nvSpPr>
        <p:spPr>
          <a:xfrm>
            <a:off x="4337330" y="5498320"/>
            <a:ext cx="1348184" cy="1494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spAutoFit/>
          </a:bodyPr>
          <a:lstStyle/>
          <a:p>
            <a:pPr>
              <a:defRPr sz="1800">
                <a:solidFill>
                  <a:srgbClr val="0C1C2C"/>
                </a:solidFill>
                <a:latin typeface="Hind Light"/>
                <a:ea typeface="Hind Light"/>
                <a:cs typeface="Hind Light"/>
                <a:sym typeface="Hind Light"/>
              </a:defRPr>
            </a:pPr>
            <a:r>
              <a:t>Shared Global</a:t>
            </a:r>
            <a:br/>
            <a:r>
              <a:t>Services and</a:t>
            </a:r>
            <a:br/>
            <a:r>
              <a:t>Operations</a:t>
            </a:r>
          </a:p>
        </p:txBody>
      </p:sp>
      <p:sp>
        <p:nvSpPr>
          <p:cNvPr id="344" name="TextBox 6"/>
          <p:cNvSpPr txBox="1"/>
          <p:nvPr/>
        </p:nvSpPr>
        <p:spPr>
          <a:xfrm>
            <a:off x="5728253" y="4875164"/>
            <a:ext cx="1566867" cy="656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spAutoFit/>
          </a:bodyPr>
          <a:lstStyle/>
          <a:p>
            <a:pPr>
              <a:defRPr sz="1800" b="1">
                <a:solidFill>
                  <a:srgbClr val="EEF2EC"/>
                </a:solidFill>
                <a:latin typeface="Hind Semibold"/>
                <a:ea typeface="Hind Semibold"/>
                <a:cs typeface="Hind Semibold"/>
                <a:sym typeface="Hind Semibold"/>
              </a:defRPr>
            </a:pPr>
            <a:r>
              <a:t>INTERNET</a:t>
            </a:r>
          </a:p>
          <a:p>
            <a:pPr>
              <a:defRPr sz="1800" b="1">
                <a:solidFill>
                  <a:srgbClr val="EEF2EC"/>
                </a:solidFill>
                <a:latin typeface="Hind Semibold"/>
                <a:ea typeface="Hind Semibold"/>
                <a:cs typeface="Hind Semibold"/>
                <a:sym typeface="Hind Semibold"/>
              </a:defRPr>
            </a:pPr>
            <a:r>
              <a:t>ECOSYSTEM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icannlogo.jpg" descr="icannlogo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718300" y="3608629"/>
            <a:ext cx="5334000" cy="4276242"/>
          </a:xfrm>
          <a:prstGeom prst="rect">
            <a:avLst/>
          </a:prstGeom>
        </p:spPr>
      </p:pic>
      <p:sp>
        <p:nvSpPr>
          <p:cNvPr id="349" name="Multitudes of overlapping global institu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37463">
              <a:defRPr sz="7360">
                <a:latin typeface="+mj-lt"/>
                <a:ea typeface="+mj-ea"/>
                <a:cs typeface="+mj-cs"/>
                <a:sym typeface="Calluna"/>
              </a:defRPr>
            </a:lvl1pPr>
          </a:lstStyle>
          <a:p>
            <a:r>
              <a:t>Multitudes of overlapping global institutions</a:t>
            </a:r>
          </a:p>
        </p:txBody>
      </p:sp>
      <p:pic>
        <p:nvPicPr>
          <p:cNvPr id="350" name="images-2.jpg" descr="images-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5931" y="3900513"/>
            <a:ext cx="3307138" cy="3679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ages.jpg" descr="images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95950" y="4933950"/>
            <a:ext cx="1612900" cy="162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5658" y="2388554"/>
            <a:ext cx="2019301" cy="153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68450" y="7517288"/>
            <a:ext cx="1879600" cy="170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57800" y="2806700"/>
            <a:ext cx="2489200" cy="199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797300" y="7339488"/>
            <a:ext cx="5410200" cy="205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348311" y="2729072"/>
            <a:ext cx="3048001" cy="1625601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Rectangle"/>
          <p:cNvSpPr/>
          <p:nvPr/>
        </p:nvSpPr>
        <p:spPr>
          <a:xfrm>
            <a:off x="139700" y="152400"/>
            <a:ext cx="637828" cy="9448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luna"/>
        <a:ea typeface="Calluna"/>
        <a:cs typeface="Calluna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luna"/>
        <a:ea typeface="Calluna"/>
        <a:cs typeface="Calluna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Custom</PresentationFormat>
  <Paragraphs>126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Arial</vt:lpstr>
      <vt:lpstr>Calibri</vt:lpstr>
      <vt:lpstr>Calibri Light</vt:lpstr>
      <vt:lpstr>Calluna</vt:lpstr>
      <vt:lpstr>Helvetica Light</vt:lpstr>
      <vt:lpstr>Helvetica Neue</vt:lpstr>
      <vt:lpstr>Helvetica Neue Light</vt:lpstr>
      <vt:lpstr>Helvetica Neue Medium</vt:lpstr>
      <vt:lpstr>Helvetica Neue Thin</vt:lpstr>
      <vt:lpstr>Hind Light</vt:lpstr>
      <vt:lpstr>Hind Semibold</vt:lpstr>
      <vt:lpstr>Lucida Sans</vt:lpstr>
      <vt:lpstr>Palatino</vt:lpstr>
      <vt:lpstr>Times New Roman</vt:lpstr>
      <vt:lpstr>Verdana</vt:lpstr>
      <vt:lpstr>White</vt:lpstr>
      <vt:lpstr>PowerPoint Presentation</vt:lpstr>
      <vt:lpstr>Three propositions</vt:lpstr>
      <vt:lpstr>Two recommendations</vt:lpstr>
      <vt:lpstr>Key words</vt:lpstr>
      <vt:lpstr>Key words</vt:lpstr>
      <vt:lpstr>Part I Spaces for engagement</vt:lpstr>
      <vt:lpstr>The importance of governing the internet</vt:lpstr>
      <vt:lpstr>The Internet’s Governance Landscape</vt:lpstr>
      <vt:lpstr>Multitudes of overlapping global institutions</vt:lpstr>
      <vt:lpstr>Part II Participation</vt:lpstr>
      <vt:lpstr>What is it?</vt:lpstr>
      <vt:lpstr>What is it?</vt:lpstr>
      <vt:lpstr>What is it?</vt:lpstr>
      <vt:lpstr>What is it?</vt:lpstr>
      <vt:lpstr>What is it?</vt:lpstr>
      <vt:lpstr>Prerequisites:  Expertise and Knowledge</vt:lpstr>
      <vt:lpstr>PowerPoint Presentation</vt:lpstr>
      <vt:lpstr>PowerPoint Presentation</vt:lpstr>
      <vt:lpstr>PowerPoint Presentation</vt:lpstr>
      <vt:lpstr>Part III Stakeholders</vt:lpstr>
      <vt:lpstr>Stakeholders</vt:lpstr>
      <vt:lpstr>Stakeholders</vt:lpstr>
      <vt:lpstr>Multistakeholderism</vt:lpstr>
      <vt:lpstr>PowerPoint Presentation</vt:lpstr>
      <vt:lpstr>Three propositions</vt:lpstr>
      <vt:lpstr>Two 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Pasi Huttunen</cp:lastModifiedBy>
  <cp:revision>1</cp:revision>
  <dcterms:modified xsi:type="dcterms:W3CDTF">2018-12-14T13:09:11Z</dcterms:modified>
</cp:coreProperties>
</file>