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6" r:id="rId2"/>
    <p:sldMasterId id="2147483769" r:id="rId3"/>
    <p:sldMasterId id="2147483899" r:id="rId4"/>
    <p:sldMasterId id="2147483911" r:id="rId5"/>
  </p:sldMasterIdLst>
  <p:notesMasterIdLst>
    <p:notesMasterId r:id="rId43"/>
  </p:notesMasterIdLst>
  <p:handoutMasterIdLst>
    <p:handoutMasterId r:id="rId44"/>
  </p:handoutMasterIdLst>
  <p:sldIdLst>
    <p:sldId id="361" r:id="rId6"/>
    <p:sldId id="387" r:id="rId7"/>
    <p:sldId id="400" r:id="rId8"/>
    <p:sldId id="401" r:id="rId9"/>
    <p:sldId id="346" r:id="rId10"/>
    <p:sldId id="388" r:id="rId11"/>
    <p:sldId id="386" r:id="rId12"/>
    <p:sldId id="389" r:id="rId13"/>
    <p:sldId id="390" r:id="rId14"/>
    <p:sldId id="404" r:id="rId15"/>
    <p:sldId id="399" r:id="rId16"/>
    <p:sldId id="393" r:id="rId17"/>
    <p:sldId id="394" r:id="rId18"/>
    <p:sldId id="391" r:id="rId19"/>
    <p:sldId id="396" r:id="rId20"/>
    <p:sldId id="395" r:id="rId21"/>
    <p:sldId id="397" r:id="rId22"/>
    <p:sldId id="398" r:id="rId23"/>
    <p:sldId id="378" r:id="rId24"/>
    <p:sldId id="379" r:id="rId25"/>
    <p:sldId id="380" r:id="rId26"/>
    <p:sldId id="381" r:id="rId27"/>
    <p:sldId id="382" r:id="rId28"/>
    <p:sldId id="402" r:id="rId29"/>
    <p:sldId id="405" r:id="rId30"/>
    <p:sldId id="372" r:id="rId31"/>
    <p:sldId id="371" r:id="rId32"/>
    <p:sldId id="377" r:id="rId33"/>
    <p:sldId id="366" r:id="rId34"/>
    <p:sldId id="367" r:id="rId35"/>
    <p:sldId id="368" r:id="rId36"/>
    <p:sldId id="369" r:id="rId37"/>
    <p:sldId id="370" r:id="rId38"/>
    <p:sldId id="373" r:id="rId39"/>
    <p:sldId id="403" r:id="rId40"/>
    <p:sldId id="296" r:id="rId41"/>
    <p:sldId id="406" r:id="rId42"/>
  </p:sldIdLst>
  <p:sldSz cx="9144000" cy="6858000" type="screen4x3"/>
  <p:notesSz cx="6669088" cy="987266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95"/>
    <a:srgbClr val="2EC8D5"/>
    <a:srgbClr val="BCCEC4"/>
    <a:srgbClr val="DDDDDD"/>
    <a:srgbClr val="0078BC"/>
    <a:srgbClr val="EAEAEA"/>
    <a:srgbClr val="8AC2E6"/>
    <a:srgbClr val="57B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6" autoAdjust="0"/>
    <p:restoredTop sz="94717" autoAdjust="0"/>
  </p:normalViewPr>
  <p:slideViewPr>
    <p:cSldViewPr>
      <p:cViewPr varScale="1">
        <p:scale>
          <a:sx n="79" d="100"/>
          <a:sy n="79" d="100"/>
        </p:scale>
        <p:origin x="17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79980-0A05-4931-928A-F3E6A087B71A}"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112FDB9E-E1D3-4380-A44B-AF49DB570C22}">
      <dgm:prSet phldrT="[Text]" custT="1"/>
      <dgm:spPr/>
      <dgm:t>
        <a:bodyPr/>
        <a:lstStyle/>
        <a:p>
          <a:r>
            <a:rPr lang="cy-GB" sz="2400" b="1" dirty="0">
              <a:solidFill>
                <a:schemeClr val="tx2"/>
              </a:solidFill>
            </a:rPr>
            <a:t>Secondary analysis of Young Lives qualitative data </a:t>
          </a:r>
          <a:endParaRPr lang="en-US" sz="2400" b="1" dirty="0">
            <a:solidFill>
              <a:schemeClr val="tx2"/>
            </a:solidFill>
          </a:endParaRPr>
        </a:p>
      </dgm:t>
    </dgm:pt>
    <dgm:pt modelId="{907B8959-F9A8-4071-B8CF-AF6635B0C010}" type="parTrans" cxnId="{04CF496C-7F5B-4AFC-9585-C4A0D0FE069F}">
      <dgm:prSet/>
      <dgm:spPr/>
      <dgm:t>
        <a:bodyPr/>
        <a:lstStyle/>
        <a:p>
          <a:endParaRPr lang="en-US"/>
        </a:p>
      </dgm:t>
    </dgm:pt>
    <dgm:pt modelId="{C79DD4E3-FD66-4632-BA2B-A4D40FC20ED7}" type="sibTrans" cxnId="{04CF496C-7F5B-4AFC-9585-C4A0D0FE069F}">
      <dgm:prSet/>
      <dgm:spPr/>
      <dgm:t>
        <a:bodyPr/>
        <a:lstStyle/>
        <a:p>
          <a:endParaRPr lang="en-US"/>
        </a:p>
      </dgm:t>
    </dgm:pt>
    <dgm:pt modelId="{D9A785B2-0216-453D-8FBE-8142A4C0ECAF}">
      <dgm:prSet phldrT="[Text]" custT="1"/>
      <dgm:spPr/>
      <dgm:t>
        <a:bodyPr/>
        <a:lstStyle/>
        <a:p>
          <a:r>
            <a:rPr lang="cy-GB" sz="2200" b="1" dirty="0">
              <a:solidFill>
                <a:schemeClr val="tx2"/>
              </a:solidFill>
            </a:rPr>
            <a:t>New data collection: UK and Andhra Pradesh/Telangana</a:t>
          </a:r>
          <a:endParaRPr lang="en-US" sz="2200" b="1" dirty="0">
            <a:solidFill>
              <a:schemeClr val="tx2"/>
            </a:solidFill>
          </a:endParaRPr>
        </a:p>
      </dgm:t>
    </dgm:pt>
    <dgm:pt modelId="{020CFEA6-4AD0-4762-8EF8-9E42421B3F6B}" type="parTrans" cxnId="{13F8FDC2-BA87-4309-B018-36A364893EAA}">
      <dgm:prSet/>
      <dgm:spPr/>
      <dgm:t>
        <a:bodyPr/>
        <a:lstStyle/>
        <a:p>
          <a:endParaRPr lang="en-US"/>
        </a:p>
      </dgm:t>
    </dgm:pt>
    <dgm:pt modelId="{44109261-B930-44C5-89E9-284FA0AB932B}" type="sibTrans" cxnId="{13F8FDC2-BA87-4309-B018-36A364893EAA}">
      <dgm:prSet/>
      <dgm:spPr/>
      <dgm:t>
        <a:bodyPr/>
        <a:lstStyle/>
        <a:p>
          <a:endParaRPr lang="en-US"/>
        </a:p>
      </dgm:t>
    </dgm:pt>
    <dgm:pt modelId="{821E416A-1907-431F-B49D-A8155FA6BC69}">
      <dgm:prSet custT="1"/>
      <dgm:spPr>
        <a:noFill/>
      </dgm:spPr>
      <dgm:t>
        <a:bodyPr/>
        <a:lstStyle/>
        <a:p>
          <a:r>
            <a:rPr lang="cy-GB" sz="2400" i="0" dirty="0">
              <a:solidFill>
                <a:schemeClr val="bg1"/>
              </a:solidFill>
            </a:rPr>
            <a:t>Purposive sample of eight cases</a:t>
          </a:r>
          <a:endParaRPr lang="en-US" sz="2400" i="0" dirty="0">
            <a:solidFill>
              <a:schemeClr val="bg1"/>
            </a:solidFill>
          </a:endParaRPr>
        </a:p>
      </dgm:t>
    </dgm:pt>
    <dgm:pt modelId="{D5DCD293-AB21-4683-98C3-7DC1868BBB8F}" type="parTrans" cxnId="{A927051B-4B0A-40CA-9BDA-D086CCE9CC98}">
      <dgm:prSet/>
      <dgm:spPr/>
      <dgm:t>
        <a:bodyPr/>
        <a:lstStyle/>
        <a:p>
          <a:endParaRPr lang="en-US"/>
        </a:p>
      </dgm:t>
    </dgm:pt>
    <dgm:pt modelId="{BBBD2295-E14C-454E-ADDB-DF8429E8A74C}" type="sibTrans" cxnId="{A927051B-4B0A-40CA-9BDA-D086CCE9CC98}">
      <dgm:prSet/>
      <dgm:spPr/>
      <dgm:t>
        <a:bodyPr/>
        <a:lstStyle/>
        <a:p>
          <a:endParaRPr lang="en-US"/>
        </a:p>
      </dgm:t>
    </dgm:pt>
    <dgm:pt modelId="{6BECE2D6-257A-48AB-BC9D-E128EF951DFE}">
      <dgm:prSet custT="1"/>
      <dgm:spPr>
        <a:noFill/>
      </dgm:spPr>
      <dgm:t>
        <a:bodyPr/>
        <a:lstStyle/>
        <a:p>
          <a:r>
            <a:rPr lang="cy-GB" sz="2400" i="0" dirty="0">
              <a:solidFill>
                <a:schemeClr val="bg1"/>
              </a:solidFill>
            </a:rPr>
            <a:t>12 families per country (YP in school year 7 or 8)</a:t>
          </a:r>
          <a:endParaRPr lang="en-US" sz="2400" i="0" dirty="0">
            <a:solidFill>
              <a:schemeClr val="bg1"/>
            </a:solidFill>
          </a:endParaRPr>
        </a:p>
      </dgm:t>
    </dgm:pt>
    <dgm:pt modelId="{A4708A2E-6B90-48C3-B67C-A56AFA3EE665}" type="parTrans" cxnId="{353C95A2-BE76-4EA5-8A35-ADCF30D66824}">
      <dgm:prSet/>
      <dgm:spPr/>
      <dgm:t>
        <a:bodyPr/>
        <a:lstStyle/>
        <a:p>
          <a:endParaRPr lang="en-US"/>
        </a:p>
      </dgm:t>
    </dgm:pt>
    <dgm:pt modelId="{54C4C716-63C0-4B15-985C-0614528E13D0}" type="sibTrans" cxnId="{353C95A2-BE76-4EA5-8A35-ADCF30D66824}">
      <dgm:prSet/>
      <dgm:spPr/>
      <dgm:t>
        <a:bodyPr/>
        <a:lstStyle/>
        <a:p>
          <a:endParaRPr lang="en-US"/>
        </a:p>
      </dgm:t>
    </dgm:pt>
    <dgm:pt modelId="{BEA45654-192F-434F-B1B3-2ACBB4FE5823}">
      <dgm:prSet custT="1"/>
      <dgm:spPr>
        <a:noFill/>
      </dgm:spPr>
      <dgm:t>
        <a:bodyPr/>
        <a:lstStyle/>
        <a:p>
          <a:r>
            <a:rPr lang="cy-GB" sz="2400" i="0" dirty="0">
              <a:solidFill>
                <a:schemeClr val="bg1"/>
              </a:solidFill>
            </a:rPr>
            <a:t>Carer and young person interviews</a:t>
          </a:r>
          <a:endParaRPr lang="en-US" sz="2400" i="0" dirty="0">
            <a:solidFill>
              <a:schemeClr val="bg1"/>
            </a:solidFill>
          </a:endParaRPr>
        </a:p>
      </dgm:t>
    </dgm:pt>
    <dgm:pt modelId="{38CEE110-94B5-4D44-9E0A-8D125BBF0580}" type="parTrans" cxnId="{8AFCDB58-FD40-40E4-B118-1AF6DAE79D71}">
      <dgm:prSet/>
      <dgm:spPr/>
      <dgm:t>
        <a:bodyPr/>
        <a:lstStyle/>
        <a:p>
          <a:endParaRPr lang="en-US"/>
        </a:p>
      </dgm:t>
    </dgm:pt>
    <dgm:pt modelId="{9A46D455-5802-40CD-B0FC-E74DD54EB60D}" type="sibTrans" cxnId="{8AFCDB58-FD40-40E4-B118-1AF6DAE79D71}">
      <dgm:prSet/>
      <dgm:spPr/>
      <dgm:t>
        <a:bodyPr/>
        <a:lstStyle/>
        <a:p>
          <a:endParaRPr lang="en-US"/>
        </a:p>
      </dgm:t>
    </dgm:pt>
    <dgm:pt modelId="{A33CE69C-94D8-4A98-B14E-3DEF6F30F70C}">
      <dgm:prSet custT="1"/>
      <dgm:spPr>
        <a:noFill/>
      </dgm:spPr>
      <dgm:t>
        <a:bodyPr/>
        <a:lstStyle/>
        <a:p>
          <a:r>
            <a:rPr lang="cy-GB" sz="2400" i="0" dirty="0">
              <a:solidFill>
                <a:schemeClr val="bg1"/>
              </a:solidFill>
            </a:rPr>
            <a:t>Three rounds (YP aged 12, 13, 15 years)</a:t>
          </a:r>
          <a:endParaRPr lang="en-US" sz="2400" i="0" dirty="0">
            <a:solidFill>
              <a:schemeClr val="bg1"/>
            </a:solidFill>
          </a:endParaRPr>
        </a:p>
      </dgm:t>
    </dgm:pt>
    <dgm:pt modelId="{9D0C2700-3A16-4826-9A72-069CCAE6F688}" type="parTrans" cxnId="{A0D246A3-6AFD-440C-8A09-35459092F535}">
      <dgm:prSet/>
      <dgm:spPr/>
      <dgm:t>
        <a:bodyPr/>
        <a:lstStyle/>
        <a:p>
          <a:endParaRPr lang="en-US"/>
        </a:p>
      </dgm:t>
    </dgm:pt>
    <dgm:pt modelId="{1B4FC073-2B01-4A1D-884D-B523A6705568}" type="sibTrans" cxnId="{A0D246A3-6AFD-440C-8A09-35459092F535}">
      <dgm:prSet/>
      <dgm:spPr/>
      <dgm:t>
        <a:bodyPr/>
        <a:lstStyle/>
        <a:p>
          <a:endParaRPr lang="en-US"/>
        </a:p>
      </dgm:t>
    </dgm:pt>
    <dgm:pt modelId="{6D7AF682-C910-4DC1-AA17-4D5AF77A87CB}">
      <dgm:prSet custT="1"/>
      <dgm:spPr>
        <a:noFill/>
      </dgm:spPr>
      <dgm:t>
        <a:bodyPr/>
        <a:lstStyle/>
        <a:p>
          <a:r>
            <a:rPr lang="cy-GB" sz="2400" i="0" dirty="0">
              <a:solidFill>
                <a:schemeClr val="bg1"/>
              </a:solidFill>
            </a:rPr>
            <a:t>Contrasting contexts</a:t>
          </a:r>
          <a:endParaRPr lang="en-US" sz="2400" i="0" dirty="0">
            <a:solidFill>
              <a:schemeClr val="bg1"/>
            </a:solidFill>
          </a:endParaRPr>
        </a:p>
      </dgm:t>
    </dgm:pt>
    <dgm:pt modelId="{F9E7D96B-8EE6-4277-9B02-320378B295B2}" type="sibTrans" cxnId="{01DD7944-F2CA-42E9-A4CD-B4CD0BA52372}">
      <dgm:prSet/>
      <dgm:spPr/>
      <dgm:t>
        <a:bodyPr/>
        <a:lstStyle/>
        <a:p>
          <a:endParaRPr lang="en-US"/>
        </a:p>
      </dgm:t>
    </dgm:pt>
    <dgm:pt modelId="{30D3C935-FAC8-4F01-9096-742921AD3C1B}" type="parTrans" cxnId="{01DD7944-F2CA-42E9-A4CD-B4CD0BA52372}">
      <dgm:prSet/>
      <dgm:spPr/>
      <dgm:t>
        <a:bodyPr/>
        <a:lstStyle/>
        <a:p>
          <a:endParaRPr lang="en-US"/>
        </a:p>
      </dgm:t>
    </dgm:pt>
    <dgm:pt modelId="{F53AC6B9-94F3-4171-B353-58A118041C0C}">
      <dgm:prSet custT="1"/>
      <dgm:spPr>
        <a:noFill/>
      </dgm:spPr>
      <dgm:t>
        <a:bodyPr/>
        <a:lstStyle/>
        <a:p>
          <a:r>
            <a:rPr lang="cy-GB" sz="2400" i="1" dirty="0">
              <a:solidFill>
                <a:schemeClr val="bg1"/>
              </a:solidFill>
            </a:rPr>
            <a:t>urban and rural; relative affluence</a:t>
          </a:r>
          <a:endParaRPr lang="en-US" sz="2400" i="1" dirty="0">
            <a:solidFill>
              <a:schemeClr val="bg1"/>
            </a:solidFill>
          </a:endParaRPr>
        </a:p>
      </dgm:t>
    </dgm:pt>
    <dgm:pt modelId="{05C86FD3-1E13-4F10-AA75-E4162DD6A7CD}" type="parTrans" cxnId="{7435B904-023D-43C3-BBD7-0E42D3030D33}">
      <dgm:prSet/>
      <dgm:spPr/>
    </dgm:pt>
    <dgm:pt modelId="{A1328F66-5D47-4F8F-8406-9CF70D8F6E06}" type="sibTrans" cxnId="{7435B904-023D-43C3-BBD7-0E42D3030D33}">
      <dgm:prSet/>
      <dgm:spPr/>
    </dgm:pt>
    <dgm:pt modelId="{1902AE50-5F25-4DE4-BB06-541F31EABD4B}">
      <dgm:prSet custT="1"/>
      <dgm:spPr>
        <a:noFill/>
      </dgm:spPr>
      <dgm:t>
        <a:bodyPr/>
        <a:lstStyle/>
        <a:p>
          <a:r>
            <a:rPr lang="cy-GB" sz="2400" i="1" dirty="0">
              <a:solidFill>
                <a:schemeClr val="bg1"/>
              </a:solidFill>
            </a:rPr>
            <a:t>individual and family group interviews; photography; mapping; walking/driving interview</a:t>
          </a:r>
          <a:endParaRPr lang="en-US" sz="2400" i="1" dirty="0">
            <a:solidFill>
              <a:schemeClr val="bg1"/>
            </a:solidFill>
          </a:endParaRPr>
        </a:p>
      </dgm:t>
    </dgm:pt>
    <dgm:pt modelId="{1A73A2C7-22D7-496A-8CC8-0917617E4095}">
      <dgm:prSet custT="1"/>
      <dgm:spPr>
        <a:noFill/>
      </dgm:spPr>
      <dgm:t>
        <a:bodyPr/>
        <a:lstStyle/>
        <a:p>
          <a:r>
            <a:rPr lang="cy-GB" sz="2400" i="0" dirty="0">
              <a:solidFill>
                <a:schemeClr val="bg1"/>
              </a:solidFill>
            </a:rPr>
            <a:t>Multi-method approach</a:t>
          </a:r>
          <a:endParaRPr lang="en-US" sz="2400" i="0" dirty="0">
            <a:solidFill>
              <a:schemeClr val="bg1"/>
            </a:solidFill>
          </a:endParaRPr>
        </a:p>
      </dgm:t>
    </dgm:pt>
    <dgm:pt modelId="{1EA4FD24-A9BE-4BA2-A6CA-C97EC337AE1D}" type="sibTrans" cxnId="{FA5AFF75-66C5-44AE-A96B-040AF8765C07}">
      <dgm:prSet/>
      <dgm:spPr/>
      <dgm:t>
        <a:bodyPr/>
        <a:lstStyle/>
        <a:p>
          <a:endParaRPr lang="en-US"/>
        </a:p>
      </dgm:t>
    </dgm:pt>
    <dgm:pt modelId="{96C3650B-AA8D-4471-828C-0E78F288395F}" type="parTrans" cxnId="{FA5AFF75-66C5-44AE-A96B-040AF8765C07}">
      <dgm:prSet/>
      <dgm:spPr/>
      <dgm:t>
        <a:bodyPr/>
        <a:lstStyle/>
        <a:p>
          <a:endParaRPr lang="en-US"/>
        </a:p>
      </dgm:t>
    </dgm:pt>
    <dgm:pt modelId="{1F5F4F35-28B2-4A2A-AC99-25AA5865774A}" type="sibTrans" cxnId="{21A4B7EA-5F2F-4657-8714-4062AB658D43}">
      <dgm:prSet/>
      <dgm:spPr/>
    </dgm:pt>
    <dgm:pt modelId="{471B5E52-7D3D-4C9F-BC90-1C040B6F6B9B}" type="parTrans" cxnId="{21A4B7EA-5F2F-4657-8714-4062AB658D43}">
      <dgm:prSet/>
      <dgm:spPr/>
    </dgm:pt>
    <dgm:pt modelId="{329C1333-6F31-49CE-8E9C-8DC76D7ABB95}" type="pres">
      <dgm:prSet presAssocID="{35479980-0A05-4931-928A-F3E6A087B71A}" presName="linear" presStyleCnt="0">
        <dgm:presLayoutVars>
          <dgm:dir/>
          <dgm:animLvl val="lvl"/>
          <dgm:resizeHandles val="exact"/>
        </dgm:presLayoutVars>
      </dgm:prSet>
      <dgm:spPr/>
    </dgm:pt>
    <dgm:pt modelId="{172B8BC0-BDDC-42FE-8F53-3B710A6591C4}" type="pres">
      <dgm:prSet presAssocID="{112FDB9E-E1D3-4380-A44B-AF49DB570C22}" presName="parentLin" presStyleCnt="0"/>
      <dgm:spPr/>
    </dgm:pt>
    <dgm:pt modelId="{3B69D41E-62E8-4F72-8EDE-962EB05DFEE4}" type="pres">
      <dgm:prSet presAssocID="{112FDB9E-E1D3-4380-A44B-AF49DB570C22}" presName="parentLeftMargin" presStyleLbl="node1" presStyleIdx="0" presStyleCnt="2"/>
      <dgm:spPr/>
    </dgm:pt>
    <dgm:pt modelId="{C7962131-E839-4B9C-998B-A809FFF7B32B}" type="pres">
      <dgm:prSet presAssocID="{112FDB9E-E1D3-4380-A44B-AF49DB570C22}" presName="parentText" presStyleLbl="node1" presStyleIdx="0" presStyleCnt="2" custScaleX="142857" custScaleY="53309" custLinFactNeighborX="-14606" custLinFactNeighborY="-12549">
        <dgm:presLayoutVars>
          <dgm:chMax val="0"/>
          <dgm:bulletEnabled val="1"/>
        </dgm:presLayoutVars>
      </dgm:prSet>
      <dgm:spPr/>
    </dgm:pt>
    <dgm:pt modelId="{7CC5AC60-A84C-446C-AF6B-8D1C63AAF5E7}" type="pres">
      <dgm:prSet presAssocID="{112FDB9E-E1D3-4380-A44B-AF49DB570C22}" presName="negativeSpace" presStyleCnt="0"/>
      <dgm:spPr/>
    </dgm:pt>
    <dgm:pt modelId="{57285EC1-5D8B-40A8-8AA2-85A50626586E}" type="pres">
      <dgm:prSet presAssocID="{112FDB9E-E1D3-4380-A44B-AF49DB570C22}" presName="childText" presStyleLbl="conFgAcc1" presStyleIdx="0" presStyleCnt="2" custScaleY="104055">
        <dgm:presLayoutVars>
          <dgm:bulletEnabled val="1"/>
        </dgm:presLayoutVars>
      </dgm:prSet>
      <dgm:spPr/>
    </dgm:pt>
    <dgm:pt modelId="{3400A176-CCA9-4A88-9F57-1755F72B5667}" type="pres">
      <dgm:prSet presAssocID="{C79DD4E3-FD66-4632-BA2B-A4D40FC20ED7}" presName="spaceBetweenRectangles" presStyleCnt="0"/>
      <dgm:spPr/>
    </dgm:pt>
    <dgm:pt modelId="{0ED789EC-78D4-488C-9D4F-B405E696A226}" type="pres">
      <dgm:prSet presAssocID="{D9A785B2-0216-453D-8FBE-8142A4C0ECAF}" presName="parentLin" presStyleCnt="0"/>
      <dgm:spPr/>
    </dgm:pt>
    <dgm:pt modelId="{3E78C3C2-9133-4013-B9F3-D647C5AC616A}" type="pres">
      <dgm:prSet presAssocID="{D9A785B2-0216-453D-8FBE-8142A4C0ECAF}" presName="parentLeftMargin" presStyleLbl="node1" presStyleIdx="0" presStyleCnt="2"/>
      <dgm:spPr/>
    </dgm:pt>
    <dgm:pt modelId="{AFD7823F-803A-4108-9422-51F57ABB0537}" type="pres">
      <dgm:prSet presAssocID="{D9A785B2-0216-453D-8FBE-8142A4C0ECAF}" presName="parentText" presStyleLbl="node1" presStyleIdx="1" presStyleCnt="2" custScaleX="142857" custScaleY="54441" custLinFactNeighborX="2489" custLinFactNeighborY="-12685">
        <dgm:presLayoutVars>
          <dgm:chMax val="0"/>
          <dgm:bulletEnabled val="1"/>
        </dgm:presLayoutVars>
      </dgm:prSet>
      <dgm:spPr/>
    </dgm:pt>
    <dgm:pt modelId="{3239FFFC-3328-4752-979E-18B6F8A44EEA}" type="pres">
      <dgm:prSet presAssocID="{D9A785B2-0216-453D-8FBE-8142A4C0ECAF}" presName="negativeSpace" presStyleCnt="0"/>
      <dgm:spPr/>
    </dgm:pt>
    <dgm:pt modelId="{E63AF484-90D6-420E-AC42-18C7D900E792}" type="pres">
      <dgm:prSet presAssocID="{D9A785B2-0216-453D-8FBE-8142A4C0ECAF}" presName="childText" presStyleLbl="conFgAcc1" presStyleIdx="1" presStyleCnt="2" custScaleY="104055">
        <dgm:presLayoutVars>
          <dgm:bulletEnabled val="1"/>
        </dgm:presLayoutVars>
      </dgm:prSet>
      <dgm:spPr/>
    </dgm:pt>
  </dgm:ptLst>
  <dgm:cxnLst>
    <dgm:cxn modelId="{7435B904-023D-43C3-BBD7-0E42D3030D33}" srcId="{6D7AF682-C910-4DC1-AA17-4D5AF77A87CB}" destId="{F53AC6B9-94F3-4171-B353-58A118041C0C}" srcOrd="0" destOrd="0" parTransId="{05C86FD3-1E13-4F10-AA75-E4162DD6A7CD}" sibTransId="{A1328F66-5D47-4F8F-8406-9CF70D8F6E06}"/>
    <dgm:cxn modelId="{0BB5A111-49C4-4D0A-8A3B-03C3D7583082}" type="presOf" srcId="{D9A785B2-0216-453D-8FBE-8142A4C0ECAF}" destId="{AFD7823F-803A-4108-9422-51F57ABB0537}" srcOrd="1" destOrd="0" presId="urn:microsoft.com/office/officeart/2005/8/layout/list1"/>
    <dgm:cxn modelId="{A927051B-4B0A-40CA-9BDA-D086CCE9CC98}" srcId="{112FDB9E-E1D3-4380-A44B-AF49DB570C22}" destId="{821E416A-1907-431F-B49D-A8155FA6BC69}" srcOrd="0" destOrd="0" parTransId="{D5DCD293-AB21-4683-98C3-7DC1868BBB8F}" sibTransId="{BBBD2295-E14C-454E-ADDB-DF8429E8A74C}"/>
    <dgm:cxn modelId="{BCE75C26-892A-45CF-A7DE-B7D414C3385E}" type="presOf" srcId="{D9A785B2-0216-453D-8FBE-8142A4C0ECAF}" destId="{3E78C3C2-9133-4013-B9F3-D647C5AC616A}" srcOrd="0" destOrd="0" presId="urn:microsoft.com/office/officeart/2005/8/layout/list1"/>
    <dgm:cxn modelId="{01DD7944-F2CA-42E9-A4CD-B4CD0BA52372}" srcId="{D9A785B2-0216-453D-8FBE-8142A4C0ECAF}" destId="{6D7AF682-C910-4DC1-AA17-4D5AF77A87CB}" srcOrd="2" destOrd="0" parTransId="{30D3C935-FAC8-4F01-9096-742921AD3C1B}" sibTransId="{F9E7D96B-8EE6-4277-9B02-320378B295B2}"/>
    <dgm:cxn modelId="{7163E048-F206-4E8C-8AB8-9CDB50F90BC6}" type="presOf" srcId="{1A73A2C7-22D7-496A-8CC8-0917617E4095}" destId="{E63AF484-90D6-420E-AC42-18C7D900E792}" srcOrd="0" destOrd="1" presId="urn:microsoft.com/office/officeart/2005/8/layout/list1"/>
    <dgm:cxn modelId="{04CF496C-7F5B-4AFC-9585-C4A0D0FE069F}" srcId="{35479980-0A05-4931-928A-F3E6A087B71A}" destId="{112FDB9E-E1D3-4380-A44B-AF49DB570C22}" srcOrd="0" destOrd="0" parTransId="{907B8959-F9A8-4071-B8CF-AF6635B0C010}" sibTransId="{C79DD4E3-FD66-4632-BA2B-A4D40FC20ED7}"/>
    <dgm:cxn modelId="{FA5AFF75-66C5-44AE-A96B-040AF8765C07}" srcId="{D9A785B2-0216-453D-8FBE-8142A4C0ECAF}" destId="{1A73A2C7-22D7-496A-8CC8-0917617E4095}" srcOrd="1" destOrd="0" parTransId="{96C3650B-AA8D-4471-828C-0E78F288395F}" sibTransId="{1EA4FD24-A9BE-4BA2-A6CA-C97EC337AE1D}"/>
    <dgm:cxn modelId="{8AFCDB58-FD40-40E4-B118-1AF6DAE79D71}" srcId="{112FDB9E-E1D3-4380-A44B-AF49DB570C22}" destId="{BEA45654-192F-434F-B1B3-2ACBB4FE5823}" srcOrd="1" destOrd="0" parTransId="{38CEE110-94B5-4D44-9E0A-8D125BBF0580}" sibTransId="{9A46D455-5802-40CD-B0FC-E74DD54EB60D}"/>
    <dgm:cxn modelId="{8D98F37C-A0D7-460C-BF84-0B9FD2FF2CCB}" type="presOf" srcId="{A33CE69C-94D8-4A98-B14E-3DEF6F30F70C}" destId="{57285EC1-5D8B-40A8-8AA2-85A50626586E}" srcOrd="0" destOrd="2" presId="urn:microsoft.com/office/officeart/2005/8/layout/list1"/>
    <dgm:cxn modelId="{38DD797F-8DB4-485C-AB85-B58098E385AD}" type="presOf" srcId="{35479980-0A05-4931-928A-F3E6A087B71A}" destId="{329C1333-6F31-49CE-8E9C-8DC76D7ABB95}" srcOrd="0" destOrd="0" presId="urn:microsoft.com/office/officeart/2005/8/layout/list1"/>
    <dgm:cxn modelId="{EA364B8C-0E5F-40A5-98DA-C8964C894887}" type="presOf" srcId="{1902AE50-5F25-4DE4-BB06-541F31EABD4B}" destId="{E63AF484-90D6-420E-AC42-18C7D900E792}" srcOrd="0" destOrd="2" presId="urn:microsoft.com/office/officeart/2005/8/layout/list1"/>
    <dgm:cxn modelId="{353C95A2-BE76-4EA5-8A35-ADCF30D66824}" srcId="{D9A785B2-0216-453D-8FBE-8142A4C0ECAF}" destId="{6BECE2D6-257A-48AB-BC9D-E128EF951DFE}" srcOrd="0" destOrd="0" parTransId="{A4708A2E-6B90-48C3-B67C-A56AFA3EE665}" sibTransId="{54C4C716-63C0-4B15-985C-0614528E13D0}"/>
    <dgm:cxn modelId="{A0D246A3-6AFD-440C-8A09-35459092F535}" srcId="{112FDB9E-E1D3-4380-A44B-AF49DB570C22}" destId="{A33CE69C-94D8-4A98-B14E-3DEF6F30F70C}" srcOrd="2" destOrd="0" parTransId="{9D0C2700-3A16-4826-9A72-069CCAE6F688}" sibTransId="{1B4FC073-2B01-4A1D-884D-B523A6705568}"/>
    <dgm:cxn modelId="{B4E8CEA8-47FF-4961-AD87-82151B92B65D}" type="presOf" srcId="{112FDB9E-E1D3-4380-A44B-AF49DB570C22}" destId="{3B69D41E-62E8-4F72-8EDE-962EB05DFEE4}" srcOrd="0" destOrd="0" presId="urn:microsoft.com/office/officeart/2005/8/layout/list1"/>
    <dgm:cxn modelId="{153C76B1-2FAF-4E51-9E2A-9F5686D38F07}" type="presOf" srcId="{112FDB9E-E1D3-4380-A44B-AF49DB570C22}" destId="{C7962131-E839-4B9C-998B-A809FFF7B32B}" srcOrd="1" destOrd="0" presId="urn:microsoft.com/office/officeart/2005/8/layout/list1"/>
    <dgm:cxn modelId="{59B0F4B5-F4E8-4593-82EB-1A094D0EC5ED}" type="presOf" srcId="{6D7AF682-C910-4DC1-AA17-4D5AF77A87CB}" destId="{E63AF484-90D6-420E-AC42-18C7D900E792}" srcOrd="0" destOrd="3" presId="urn:microsoft.com/office/officeart/2005/8/layout/list1"/>
    <dgm:cxn modelId="{13F8FDC2-BA87-4309-B018-36A364893EAA}" srcId="{35479980-0A05-4931-928A-F3E6A087B71A}" destId="{D9A785B2-0216-453D-8FBE-8142A4C0ECAF}" srcOrd="1" destOrd="0" parTransId="{020CFEA6-4AD0-4762-8EF8-9E42421B3F6B}" sibTransId="{44109261-B930-44C5-89E9-284FA0AB932B}"/>
    <dgm:cxn modelId="{E9A9FFC5-4679-497B-8B32-8B74042778AE}" type="presOf" srcId="{BEA45654-192F-434F-B1B3-2ACBB4FE5823}" destId="{57285EC1-5D8B-40A8-8AA2-85A50626586E}" srcOrd="0" destOrd="1" presId="urn:microsoft.com/office/officeart/2005/8/layout/list1"/>
    <dgm:cxn modelId="{AC5E81D1-9933-491D-8B88-BC81DA54DC1C}" type="presOf" srcId="{821E416A-1907-431F-B49D-A8155FA6BC69}" destId="{57285EC1-5D8B-40A8-8AA2-85A50626586E}" srcOrd="0" destOrd="0" presId="urn:microsoft.com/office/officeart/2005/8/layout/list1"/>
    <dgm:cxn modelId="{E9544CE7-3A2A-44B2-A837-7C5E1F9CE6F5}" type="presOf" srcId="{6BECE2D6-257A-48AB-BC9D-E128EF951DFE}" destId="{E63AF484-90D6-420E-AC42-18C7D900E792}" srcOrd="0" destOrd="0" presId="urn:microsoft.com/office/officeart/2005/8/layout/list1"/>
    <dgm:cxn modelId="{21A4B7EA-5F2F-4657-8714-4062AB658D43}" srcId="{1A73A2C7-22D7-496A-8CC8-0917617E4095}" destId="{1902AE50-5F25-4DE4-BB06-541F31EABD4B}" srcOrd="0" destOrd="0" parTransId="{471B5E52-7D3D-4C9F-BC90-1C040B6F6B9B}" sibTransId="{1F5F4F35-28B2-4A2A-AC99-25AA5865774A}"/>
    <dgm:cxn modelId="{96C955EC-3E70-4422-A185-39EB3C03751E}" type="presOf" srcId="{F53AC6B9-94F3-4171-B353-58A118041C0C}" destId="{E63AF484-90D6-420E-AC42-18C7D900E792}" srcOrd="0" destOrd="4" presId="urn:microsoft.com/office/officeart/2005/8/layout/list1"/>
    <dgm:cxn modelId="{4453CC34-3A14-4CFF-BDB0-8B1E4548E525}" type="presParOf" srcId="{329C1333-6F31-49CE-8E9C-8DC76D7ABB95}" destId="{172B8BC0-BDDC-42FE-8F53-3B710A6591C4}" srcOrd="0" destOrd="0" presId="urn:microsoft.com/office/officeart/2005/8/layout/list1"/>
    <dgm:cxn modelId="{E41B844C-D845-487C-A169-E8AD0BC149DC}" type="presParOf" srcId="{172B8BC0-BDDC-42FE-8F53-3B710A6591C4}" destId="{3B69D41E-62E8-4F72-8EDE-962EB05DFEE4}" srcOrd="0" destOrd="0" presId="urn:microsoft.com/office/officeart/2005/8/layout/list1"/>
    <dgm:cxn modelId="{14BF4464-08CB-4488-874F-03FB8397D362}" type="presParOf" srcId="{172B8BC0-BDDC-42FE-8F53-3B710A6591C4}" destId="{C7962131-E839-4B9C-998B-A809FFF7B32B}" srcOrd="1" destOrd="0" presId="urn:microsoft.com/office/officeart/2005/8/layout/list1"/>
    <dgm:cxn modelId="{BF94851C-995D-4986-93D2-E0B32F1EED14}" type="presParOf" srcId="{329C1333-6F31-49CE-8E9C-8DC76D7ABB95}" destId="{7CC5AC60-A84C-446C-AF6B-8D1C63AAF5E7}" srcOrd="1" destOrd="0" presId="urn:microsoft.com/office/officeart/2005/8/layout/list1"/>
    <dgm:cxn modelId="{44330FEA-AA69-42F3-8A32-B2A482914BD6}" type="presParOf" srcId="{329C1333-6F31-49CE-8E9C-8DC76D7ABB95}" destId="{57285EC1-5D8B-40A8-8AA2-85A50626586E}" srcOrd="2" destOrd="0" presId="urn:microsoft.com/office/officeart/2005/8/layout/list1"/>
    <dgm:cxn modelId="{0B19EE45-1AE8-4396-8C31-5E4E82F9741C}" type="presParOf" srcId="{329C1333-6F31-49CE-8E9C-8DC76D7ABB95}" destId="{3400A176-CCA9-4A88-9F57-1755F72B5667}" srcOrd="3" destOrd="0" presId="urn:microsoft.com/office/officeart/2005/8/layout/list1"/>
    <dgm:cxn modelId="{52C63053-F9F7-4E5E-995B-BC29802EA869}" type="presParOf" srcId="{329C1333-6F31-49CE-8E9C-8DC76D7ABB95}" destId="{0ED789EC-78D4-488C-9D4F-B405E696A226}" srcOrd="4" destOrd="0" presId="urn:microsoft.com/office/officeart/2005/8/layout/list1"/>
    <dgm:cxn modelId="{FECF1D3B-0C97-4609-81FB-8432F0441359}" type="presParOf" srcId="{0ED789EC-78D4-488C-9D4F-B405E696A226}" destId="{3E78C3C2-9133-4013-B9F3-D647C5AC616A}" srcOrd="0" destOrd="0" presId="urn:microsoft.com/office/officeart/2005/8/layout/list1"/>
    <dgm:cxn modelId="{4B73DAAC-D0B8-462F-A4D6-A7633A9F0C3A}" type="presParOf" srcId="{0ED789EC-78D4-488C-9D4F-B405E696A226}" destId="{AFD7823F-803A-4108-9422-51F57ABB0537}" srcOrd="1" destOrd="0" presId="urn:microsoft.com/office/officeart/2005/8/layout/list1"/>
    <dgm:cxn modelId="{34642C08-82BE-4BB2-B78E-017FCE0C5989}" type="presParOf" srcId="{329C1333-6F31-49CE-8E9C-8DC76D7ABB95}" destId="{3239FFFC-3328-4752-979E-18B6F8A44EEA}" srcOrd="5" destOrd="0" presId="urn:microsoft.com/office/officeart/2005/8/layout/list1"/>
    <dgm:cxn modelId="{3C61D688-D035-4BB8-8F62-30E5D9B61C89}" type="presParOf" srcId="{329C1333-6F31-49CE-8E9C-8DC76D7ABB95}" destId="{E63AF484-90D6-420E-AC42-18C7D900E792}" srcOrd="6" destOrd="0" presId="urn:microsoft.com/office/officeart/2005/8/layout/list1"/>
  </dgm:cxnLst>
  <dgm:bg>
    <a:solidFill>
      <a:schemeClr val="accent1">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85EC1-5D8B-40A8-8AA2-85A50626586E}">
      <dsp:nvSpPr>
        <dsp:cNvPr id="0" name=""/>
        <dsp:cNvSpPr/>
      </dsp:nvSpPr>
      <dsp:spPr>
        <a:xfrm>
          <a:off x="0" y="28086"/>
          <a:ext cx="8496944" cy="1771614"/>
        </a:xfrm>
        <a:prstGeom prst="rect">
          <a:avLst/>
        </a:prstGeom>
        <a:no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479044" rIns="659457" bIns="170688" numCol="1" spcCol="1270" anchor="t" anchorCtr="0">
          <a:noAutofit/>
        </a:bodyPr>
        <a:lstStyle/>
        <a:p>
          <a:pPr marL="228600" lvl="1" indent="-228600" algn="l" defTabSz="1066800">
            <a:lnSpc>
              <a:spcPct val="90000"/>
            </a:lnSpc>
            <a:spcBef>
              <a:spcPct val="0"/>
            </a:spcBef>
            <a:spcAft>
              <a:spcPct val="15000"/>
            </a:spcAft>
            <a:buChar char="•"/>
          </a:pPr>
          <a:r>
            <a:rPr lang="cy-GB" sz="2400" i="0" kern="1200" dirty="0">
              <a:solidFill>
                <a:schemeClr val="bg1"/>
              </a:solidFill>
            </a:rPr>
            <a:t>Purposive sample of eight cases</a:t>
          </a:r>
          <a:endParaRPr lang="en-US" sz="2400" i="0" kern="1200" dirty="0">
            <a:solidFill>
              <a:schemeClr val="bg1"/>
            </a:solidFill>
          </a:endParaRPr>
        </a:p>
        <a:p>
          <a:pPr marL="228600" lvl="1" indent="-228600" algn="l" defTabSz="1066800">
            <a:lnSpc>
              <a:spcPct val="90000"/>
            </a:lnSpc>
            <a:spcBef>
              <a:spcPct val="0"/>
            </a:spcBef>
            <a:spcAft>
              <a:spcPct val="15000"/>
            </a:spcAft>
            <a:buChar char="•"/>
          </a:pPr>
          <a:r>
            <a:rPr lang="cy-GB" sz="2400" i="0" kern="1200" dirty="0">
              <a:solidFill>
                <a:schemeClr val="bg1"/>
              </a:solidFill>
            </a:rPr>
            <a:t>Carer and young person interviews</a:t>
          </a:r>
          <a:endParaRPr lang="en-US" sz="2400" i="0" kern="1200" dirty="0">
            <a:solidFill>
              <a:schemeClr val="bg1"/>
            </a:solidFill>
          </a:endParaRPr>
        </a:p>
        <a:p>
          <a:pPr marL="228600" lvl="1" indent="-228600" algn="l" defTabSz="1066800">
            <a:lnSpc>
              <a:spcPct val="90000"/>
            </a:lnSpc>
            <a:spcBef>
              <a:spcPct val="0"/>
            </a:spcBef>
            <a:spcAft>
              <a:spcPct val="15000"/>
            </a:spcAft>
            <a:buChar char="•"/>
          </a:pPr>
          <a:r>
            <a:rPr lang="cy-GB" sz="2400" i="0" kern="1200" dirty="0">
              <a:solidFill>
                <a:schemeClr val="bg1"/>
              </a:solidFill>
            </a:rPr>
            <a:t>Three rounds (YP aged 12, 13, 15 years)</a:t>
          </a:r>
          <a:endParaRPr lang="en-US" sz="2400" i="0" kern="1200" dirty="0">
            <a:solidFill>
              <a:schemeClr val="bg1"/>
            </a:solidFill>
          </a:endParaRPr>
        </a:p>
      </dsp:txBody>
      <dsp:txXfrm>
        <a:off x="0" y="28086"/>
        <a:ext cx="8496944" cy="1771614"/>
      </dsp:txXfrm>
    </dsp:sp>
    <dsp:sp modelId="{C7962131-E839-4B9C-998B-A809FFF7B32B}">
      <dsp:nvSpPr>
        <dsp:cNvPr id="0" name=""/>
        <dsp:cNvSpPr/>
      </dsp:nvSpPr>
      <dsp:spPr>
        <a:xfrm>
          <a:off x="345433" y="0"/>
          <a:ext cx="8090343" cy="36194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l" defTabSz="1066800">
            <a:lnSpc>
              <a:spcPct val="90000"/>
            </a:lnSpc>
            <a:spcBef>
              <a:spcPct val="0"/>
            </a:spcBef>
            <a:spcAft>
              <a:spcPct val="35000"/>
            </a:spcAft>
            <a:buNone/>
          </a:pPr>
          <a:r>
            <a:rPr lang="cy-GB" sz="2400" b="1" kern="1200" dirty="0">
              <a:solidFill>
                <a:schemeClr val="tx2"/>
              </a:solidFill>
            </a:rPr>
            <a:t>Secondary analysis of Young Lives qualitative data </a:t>
          </a:r>
          <a:endParaRPr lang="en-US" sz="2400" b="1" kern="1200" dirty="0">
            <a:solidFill>
              <a:schemeClr val="tx2"/>
            </a:solidFill>
          </a:endParaRPr>
        </a:p>
      </dsp:txBody>
      <dsp:txXfrm>
        <a:off x="363102" y="17669"/>
        <a:ext cx="8055005" cy="326608"/>
      </dsp:txXfrm>
    </dsp:sp>
    <dsp:sp modelId="{E63AF484-90D6-420E-AC42-18C7D900E792}">
      <dsp:nvSpPr>
        <dsp:cNvPr id="0" name=""/>
        <dsp:cNvSpPr/>
      </dsp:nvSpPr>
      <dsp:spPr>
        <a:xfrm>
          <a:off x="0" y="1954053"/>
          <a:ext cx="8496944" cy="2864738"/>
        </a:xfrm>
        <a:prstGeom prst="rect">
          <a:avLst/>
        </a:prstGeom>
        <a:no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9457" tIns="479044" rIns="659457" bIns="170688" numCol="1" spcCol="1270" anchor="t" anchorCtr="0">
          <a:noAutofit/>
        </a:bodyPr>
        <a:lstStyle/>
        <a:p>
          <a:pPr marL="228600" lvl="1" indent="-228600" algn="l" defTabSz="1066800">
            <a:lnSpc>
              <a:spcPct val="90000"/>
            </a:lnSpc>
            <a:spcBef>
              <a:spcPct val="0"/>
            </a:spcBef>
            <a:spcAft>
              <a:spcPct val="15000"/>
            </a:spcAft>
            <a:buChar char="•"/>
          </a:pPr>
          <a:r>
            <a:rPr lang="cy-GB" sz="2400" i="0" kern="1200" dirty="0">
              <a:solidFill>
                <a:schemeClr val="bg1"/>
              </a:solidFill>
            </a:rPr>
            <a:t>12 families per country (YP in school year 7 or 8)</a:t>
          </a:r>
          <a:endParaRPr lang="en-US" sz="2400" i="0" kern="1200" dirty="0">
            <a:solidFill>
              <a:schemeClr val="bg1"/>
            </a:solidFill>
          </a:endParaRPr>
        </a:p>
        <a:p>
          <a:pPr marL="228600" lvl="1" indent="-228600" algn="l" defTabSz="1066800">
            <a:lnSpc>
              <a:spcPct val="90000"/>
            </a:lnSpc>
            <a:spcBef>
              <a:spcPct val="0"/>
            </a:spcBef>
            <a:spcAft>
              <a:spcPct val="15000"/>
            </a:spcAft>
            <a:buChar char="•"/>
          </a:pPr>
          <a:r>
            <a:rPr lang="cy-GB" sz="2400" i="0" kern="1200" dirty="0">
              <a:solidFill>
                <a:schemeClr val="bg1"/>
              </a:solidFill>
            </a:rPr>
            <a:t>Multi-method approach</a:t>
          </a:r>
          <a:endParaRPr lang="en-US" sz="2400" i="0" kern="1200" dirty="0">
            <a:solidFill>
              <a:schemeClr val="bg1"/>
            </a:solidFill>
          </a:endParaRPr>
        </a:p>
        <a:p>
          <a:pPr marL="457200" lvl="2" indent="-228600" algn="l" defTabSz="1066800">
            <a:lnSpc>
              <a:spcPct val="90000"/>
            </a:lnSpc>
            <a:spcBef>
              <a:spcPct val="0"/>
            </a:spcBef>
            <a:spcAft>
              <a:spcPct val="15000"/>
            </a:spcAft>
            <a:buChar char="•"/>
          </a:pPr>
          <a:r>
            <a:rPr lang="cy-GB" sz="2400" i="1" kern="1200" dirty="0">
              <a:solidFill>
                <a:schemeClr val="bg1"/>
              </a:solidFill>
            </a:rPr>
            <a:t>individual and family group interviews; photography; mapping; walking/driving interview</a:t>
          </a:r>
          <a:endParaRPr lang="en-US" sz="2400" i="1" kern="1200" dirty="0">
            <a:solidFill>
              <a:schemeClr val="bg1"/>
            </a:solidFill>
          </a:endParaRPr>
        </a:p>
        <a:p>
          <a:pPr marL="228600" lvl="1" indent="-228600" algn="l" defTabSz="1066800">
            <a:lnSpc>
              <a:spcPct val="90000"/>
            </a:lnSpc>
            <a:spcBef>
              <a:spcPct val="0"/>
            </a:spcBef>
            <a:spcAft>
              <a:spcPct val="15000"/>
            </a:spcAft>
            <a:buChar char="•"/>
          </a:pPr>
          <a:r>
            <a:rPr lang="cy-GB" sz="2400" i="0" kern="1200" dirty="0">
              <a:solidFill>
                <a:schemeClr val="bg1"/>
              </a:solidFill>
            </a:rPr>
            <a:t>Contrasting contexts</a:t>
          </a:r>
          <a:endParaRPr lang="en-US" sz="2400" i="0" kern="1200" dirty="0">
            <a:solidFill>
              <a:schemeClr val="bg1"/>
            </a:solidFill>
          </a:endParaRPr>
        </a:p>
        <a:p>
          <a:pPr marL="457200" lvl="2" indent="-228600" algn="l" defTabSz="1066800">
            <a:lnSpc>
              <a:spcPct val="90000"/>
            </a:lnSpc>
            <a:spcBef>
              <a:spcPct val="0"/>
            </a:spcBef>
            <a:spcAft>
              <a:spcPct val="15000"/>
            </a:spcAft>
            <a:buChar char="•"/>
          </a:pPr>
          <a:r>
            <a:rPr lang="cy-GB" sz="2400" i="1" kern="1200" dirty="0">
              <a:solidFill>
                <a:schemeClr val="bg1"/>
              </a:solidFill>
            </a:rPr>
            <a:t>urban and rural; relative affluence</a:t>
          </a:r>
          <a:endParaRPr lang="en-US" sz="2400" i="1" kern="1200" dirty="0">
            <a:solidFill>
              <a:schemeClr val="bg1"/>
            </a:solidFill>
          </a:endParaRPr>
        </a:p>
      </dsp:txBody>
      <dsp:txXfrm>
        <a:off x="0" y="1954053"/>
        <a:ext cx="8496944" cy="2864738"/>
      </dsp:txXfrm>
    </dsp:sp>
    <dsp:sp modelId="{AFD7823F-803A-4108-9422-51F57ABB0537}">
      <dsp:nvSpPr>
        <dsp:cNvPr id="0" name=""/>
        <dsp:cNvSpPr/>
      </dsp:nvSpPr>
      <dsp:spPr>
        <a:xfrm>
          <a:off x="406600" y="1837775"/>
          <a:ext cx="8090343" cy="36963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815" tIns="0" rIns="224815" bIns="0" numCol="1" spcCol="1270" anchor="ctr" anchorCtr="0">
          <a:noAutofit/>
        </a:bodyPr>
        <a:lstStyle/>
        <a:p>
          <a:pPr marL="0" lvl="0" indent="0" algn="l" defTabSz="977900">
            <a:lnSpc>
              <a:spcPct val="90000"/>
            </a:lnSpc>
            <a:spcBef>
              <a:spcPct val="0"/>
            </a:spcBef>
            <a:spcAft>
              <a:spcPct val="35000"/>
            </a:spcAft>
            <a:buNone/>
          </a:pPr>
          <a:r>
            <a:rPr lang="cy-GB" sz="2200" b="1" kern="1200" dirty="0">
              <a:solidFill>
                <a:schemeClr val="tx2"/>
              </a:solidFill>
            </a:rPr>
            <a:t>New data collection: UK and Andhra Pradesh/Telangana</a:t>
          </a:r>
          <a:endParaRPr lang="en-US" sz="2200" b="1" kern="1200" dirty="0">
            <a:solidFill>
              <a:schemeClr val="tx2"/>
            </a:solidFill>
          </a:endParaRPr>
        </a:p>
      </dsp:txBody>
      <dsp:txXfrm>
        <a:off x="424644" y="1855819"/>
        <a:ext cx="8054255" cy="3335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938C249-E394-4116-86E9-B699ED2B0E69}"/>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40963" name="Rectangle 3">
            <a:extLst>
              <a:ext uri="{FF2B5EF4-FFF2-40B4-BE49-F238E27FC236}">
                <a16:creationId xmlns:a16="http://schemas.microsoft.com/office/drawing/2014/main" id="{CCD77CAD-49B3-443C-94B6-C097BB96DA54}"/>
              </a:ext>
            </a:extLst>
          </p:cNvPr>
          <p:cNvSpPr>
            <a:spLocks noGrp="1" noChangeArrowheads="1"/>
          </p:cNvSpPr>
          <p:nvPr>
            <p:ph type="dt" sz="quarter" idx="1"/>
          </p:nvPr>
        </p:nvSpPr>
        <p:spPr bwMode="auto">
          <a:xfrm>
            <a:off x="3778250" y="0"/>
            <a:ext cx="28892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GB"/>
          </a:p>
        </p:txBody>
      </p:sp>
      <p:sp>
        <p:nvSpPr>
          <p:cNvPr id="40964" name="Rectangle 4">
            <a:extLst>
              <a:ext uri="{FF2B5EF4-FFF2-40B4-BE49-F238E27FC236}">
                <a16:creationId xmlns:a16="http://schemas.microsoft.com/office/drawing/2014/main" id="{B6292AF1-E4CB-44BF-B23C-4E1D95155385}"/>
              </a:ext>
            </a:extLst>
          </p:cNvPr>
          <p:cNvSpPr>
            <a:spLocks noGrp="1" noChangeArrowheads="1"/>
          </p:cNvSpPr>
          <p:nvPr>
            <p:ph type="ftr" sz="quarter" idx="2"/>
          </p:nvPr>
        </p:nvSpPr>
        <p:spPr bwMode="auto">
          <a:xfrm>
            <a:off x="0" y="9377363"/>
            <a:ext cx="288925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40965" name="Rectangle 5">
            <a:extLst>
              <a:ext uri="{FF2B5EF4-FFF2-40B4-BE49-F238E27FC236}">
                <a16:creationId xmlns:a16="http://schemas.microsoft.com/office/drawing/2014/main" id="{3FA000CC-4350-4170-9572-839999DA9B14}"/>
              </a:ext>
            </a:extLst>
          </p:cNvPr>
          <p:cNvSpPr>
            <a:spLocks noGrp="1" noChangeArrowheads="1"/>
          </p:cNvSpPr>
          <p:nvPr>
            <p:ph type="sldNum" sz="quarter" idx="3"/>
          </p:nvPr>
        </p:nvSpPr>
        <p:spPr bwMode="auto">
          <a:xfrm>
            <a:off x="3778250" y="9377363"/>
            <a:ext cx="288925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AAAFAF3-F8EE-45A6-A2B6-29ADF27385B1}" type="slidenum">
              <a:rPr lang="en-GB" altLang="fi-FI"/>
              <a:pPr>
                <a:defRPr/>
              </a:pPr>
              <a:t>‹#›</a:t>
            </a:fld>
            <a:endParaRPr lang="en-GB" alt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09AEFB2-535A-4789-9E28-E781BDCE2086}"/>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11267" name="Rectangle 3">
            <a:extLst>
              <a:ext uri="{FF2B5EF4-FFF2-40B4-BE49-F238E27FC236}">
                <a16:creationId xmlns:a16="http://schemas.microsoft.com/office/drawing/2014/main" id="{092B26CD-A34E-445E-AA46-F53440B1C848}"/>
              </a:ext>
            </a:extLst>
          </p:cNvPr>
          <p:cNvSpPr>
            <a:spLocks noGrp="1" noChangeArrowheads="1"/>
          </p:cNvSpPr>
          <p:nvPr>
            <p:ph type="dt" idx="1"/>
          </p:nvPr>
        </p:nvSpPr>
        <p:spPr bwMode="auto">
          <a:xfrm>
            <a:off x="3778250" y="0"/>
            <a:ext cx="288925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GB"/>
          </a:p>
        </p:txBody>
      </p:sp>
      <p:sp>
        <p:nvSpPr>
          <p:cNvPr id="37892" name="Rectangle 4">
            <a:extLst>
              <a:ext uri="{FF2B5EF4-FFF2-40B4-BE49-F238E27FC236}">
                <a16:creationId xmlns:a16="http://schemas.microsoft.com/office/drawing/2014/main" id="{1D74DC63-4DEB-43EC-B0DC-A59F8FB19F41}"/>
              </a:ext>
            </a:extLst>
          </p:cNvPr>
          <p:cNvSpPr>
            <a:spLocks noGrp="1" noRot="1" noChangeAspect="1" noChangeArrowheads="1" noTextEdit="1"/>
          </p:cNvSpPr>
          <p:nvPr>
            <p:ph type="sldImg" idx="2"/>
          </p:nvPr>
        </p:nvSpPr>
        <p:spPr bwMode="auto">
          <a:xfrm>
            <a:off x="866775" y="739775"/>
            <a:ext cx="4935538"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9F6FA3BA-6864-4764-90FB-8F63105FC579}"/>
              </a:ext>
            </a:extLst>
          </p:cNvPr>
          <p:cNvSpPr>
            <a:spLocks noGrp="1" noChangeArrowheads="1"/>
          </p:cNvSpPr>
          <p:nvPr>
            <p:ph type="body" sz="quarter" idx="3"/>
          </p:nvPr>
        </p:nvSpPr>
        <p:spPr bwMode="auto">
          <a:xfrm>
            <a:off x="666750" y="4689475"/>
            <a:ext cx="5335588"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a:extLst>
              <a:ext uri="{FF2B5EF4-FFF2-40B4-BE49-F238E27FC236}">
                <a16:creationId xmlns:a16="http://schemas.microsoft.com/office/drawing/2014/main" id="{552B49A3-2473-4984-BA65-8A4404E8FC24}"/>
              </a:ext>
            </a:extLst>
          </p:cNvPr>
          <p:cNvSpPr>
            <a:spLocks noGrp="1" noChangeArrowheads="1"/>
          </p:cNvSpPr>
          <p:nvPr>
            <p:ph type="ftr" sz="quarter" idx="4"/>
          </p:nvPr>
        </p:nvSpPr>
        <p:spPr bwMode="auto">
          <a:xfrm>
            <a:off x="0" y="9377363"/>
            <a:ext cx="288925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11271" name="Rectangle 7">
            <a:extLst>
              <a:ext uri="{FF2B5EF4-FFF2-40B4-BE49-F238E27FC236}">
                <a16:creationId xmlns:a16="http://schemas.microsoft.com/office/drawing/2014/main" id="{E092050C-0B60-462E-B839-4E8EC6D27A87}"/>
              </a:ext>
            </a:extLst>
          </p:cNvPr>
          <p:cNvSpPr>
            <a:spLocks noGrp="1" noChangeArrowheads="1"/>
          </p:cNvSpPr>
          <p:nvPr>
            <p:ph type="sldNum" sz="quarter" idx="5"/>
          </p:nvPr>
        </p:nvSpPr>
        <p:spPr bwMode="auto">
          <a:xfrm>
            <a:off x="3778250" y="9377363"/>
            <a:ext cx="288925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69DA7263-D079-4828-B1FD-F98FCDBAEECC}" type="slidenum">
              <a:rPr lang="en-GB" altLang="fi-FI"/>
              <a:pPr>
                <a:defRPr/>
              </a:pPr>
              <a:t>‹#›</a:t>
            </a:fld>
            <a:endParaRPr lang="en-GB"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A2A42F6-6A7E-40A0-B289-FBD519892E3D}"/>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3DDBB8E2-87B8-4C6F-8CFF-E48B9E1FF9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60CC8A85-F8EA-4BE5-BD45-B20A1E69B7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FDBD35-89E8-4FAA-A4E0-1B7B67B01393}" type="slidenum">
              <a:rPr lang="en-GB" altLang="en-US" smtClean="0"/>
              <a:pPr/>
              <a:t>19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4984775-DD87-428C-A8BC-6E92B92EDEC6}"/>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FA7DE897-8607-47DD-9E3C-0DF9F3125C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a:extLst>
              <a:ext uri="{FF2B5EF4-FFF2-40B4-BE49-F238E27FC236}">
                <a16:creationId xmlns:a16="http://schemas.microsoft.com/office/drawing/2014/main" id="{4764416A-461F-438D-97BC-E90382611D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11D1001-A7C7-40F8-A9C6-E78F8015D3B5}" type="slidenum">
              <a:rPr lang="en-GB" altLang="en-US" smtClean="0"/>
              <a:pPr/>
              <a:t>20</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1AEFA162-0057-41A5-AD84-5BF242B2F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AC0114B-2C32-4340-9177-DE30FD74EEC8}" type="slidenum">
              <a:rPr lang="en-GB" altLang="en-US" smtClean="0">
                <a:solidFill>
                  <a:srgbClr val="000000"/>
                </a:solidFill>
              </a:rPr>
              <a:pPr>
                <a:spcBef>
                  <a:spcPct val="0"/>
                </a:spcBef>
              </a:pPr>
              <a:t>22</a:t>
            </a:fld>
            <a:endParaRPr lang="en-GB" altLang="en-US">
              <a:solidFill>
                <a:srgbClr val="000000"/>
              </a:solidFill>
            </a:endParaRPr>
          </a:p>
        </p:txBody>
      </p:sp>
      <p:sp>
        <p:nvSpPr>
          <p:cNvPr id="64515" name="Rectangle 2">
            <a:extLst>
              <a:ext uri="{FF2B5EF4-FFF2-40B4-BE49-F238E27FC236}">
                <a16:creationId xmlns:a16="http://schemas.microsoft.com/office/drawing/2014/main" id="{3F89A64C-E3F6-4722-AB15-0E5B8D49091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C46810A2-6329-445A-8C65-7C0BC9758F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983792E-7518-4DD0-9B02-A3807BC15837}"/>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2CDD689-8F76-43E3-8FC4-65BBE2C830DF}"/>
              </a:ext>
            </a:extLst>
          </p:cNvPr>
          <p:cNvSpPr>
            <a:spLocks noGrp="1"/>
          </p:cNvSpPr>
          <p:nvPr>
            <p:ph type="body" idx="1"/>
          </p:nvPr>
        </p:nvSpPr>
        <p:spPr/>
        <p:txBody>
          <a:bodyPr/>
          <a:lstStyle/>
          <a:p>
            <a:pPr>
              <a:defRPr/>
            </a:pPr>
            <a:r>
              <a:rPr lang="en-GB" i="1" dirty="0">
                <a:latin typeface="Times" pitchFamily="18" charset="0"/>
                <a:ea typeface="+mn-ea"/>
              </a:rPr>
              <a:t>So our project set out to address these issues, and also to challenge understandings of translatability, and directions of learning between global south and north.  This was embedded in the research design – so we began by learning from Young Lives – qualitative data and qualitative methodology – working in collaboration with Prof Uma </a:t>
            </a:r>
            <a:r>
              <a:rPr lang="en-GB" i="1" dirty="0" err="1">
                <a:latin typeface="Times" pitchFamily="18" charset="0"/>
                <a:ea typeface="+mn-ea"/>
              </a:rPr>
              <a:t>Vennam</a:t>
            </a:r>
            <a:r>
              <a:rPr lang="en-GB" i="1" dirty="0">
                <a:latin typeface="Times" pitchFamily="18" charset="0"/>
                <a:ea typeface="+mn-ea"/>
              </a:rPr>
              <a:t> and with the Young Lives team in the UK.  We then spent time doing piloting and methodological development here, and collected new data in AP before collecting data in England.  So our aim in both countries is that we should be looking from the inside and the outside, and the workshops here are part of that process.</a:t>
            </a:r>
            <a:endParaRPr lang="en-GB" dirty="0">
              <a:latin typeface="Times" pitchFamily="18" charset="0"/>
              <a:ea typeface="+mn-ea"/>
            </a:endParaRPr>
          </a:p>
          <a:p>
            <a:pPr>
              <a:defRPr/>
            </a:pPr>
            <a:r>
              <a:rPr lang="en-GB" i="1" dirty="0">
                <a:latin typeface="Times" pitchFamily="18" charset="0"/>
                <a:ea typeface="+mn-ea"/>
              </a:rPr>
              <a:t> </a:t>
            </a:r>
            <a:endParaRPr lang="en-GB" dirty="0">
              <a:latin typeface="Times" pitchFamily="18" charset="0"/>
              <a:ea typeface="+mn-ea"/>
            </a:endParaRPr>
          </a:p>
          <a:p>
            <a:pPr>
              <a:defRPr/>
            </a:pPr>
            <a:endParaRPr lang="en-US" dirty="0">
              <a:latin typeface="Times" pitchFamily="18" charset="0"/>
              <a:ea typeface="+mn-ea"/>
            </a:endParaRPr>
          </a:p>
        </p:txBody>
      </p:sp>
      <p:sp>
        <p:nvSpPr>
          <p:cNvPr id="4" name="Slide Number Placeholder 3">
            <a:extLst>
              <a:ext uri="{FF2B5EF4-FFF2-40B4-BE49-F238E27FC236}">
                <a16:creationId xmlns:a16="http://schemas.microsoft.com/office/drawing/2014/main" id="{3FA1D4B6-75A8-4A59-92A9-5479D7075CA7}"/>
              </a:ext>
            </a:extLst>
          </p:cNvPr>
          <p:cNvSpPr>
            <a:spLocks noGrp="1"/>
          </p:cNvSpPr>
          <p:nvPr>
            <p:ph type="sldNum" sz="quarter" idx="5"/>
          </p:nvPr>
        </p:nvSpPr>
        <p:spPr>
          <a:xfrm>
            <a:off x="3970338" y="8829675"/>
            <a:ext cx="3038475" cy="465138"/>
          </a:xfrm>
        </p:spPr>
        <p:txBody>
          <a:bodyPr/>
          <a:lstStyle/>
          <a:p>
            <a:pPr>
              <a:spcBef>
                <a:spcPct val="20000"/>
              </a:spcBef>
              <a:defRPr/>
            </a:pPr>
            <a:fld id="{04E557A3-D0EB-4974-87F0-282F96E8063E}" type="slidenum">
              <a:rPr lang="en-GB">
                <a:solidFill>
                  <a:srgbClr val="FFFFFF"/>
                </a:solidFill>
                <a:latin typeface="Times" pitchFamily="18" charset="0"/>
                <a:ea typeface="+mn-ea"/>
              </a:rPr>
              <a:pPr>
                <a:spcBef>
                  <a:spcPct val="20000"/>
                </a:spcBef>
                <a:defRPr/>
              </a:pPr>
              <a:t>27</a:t>
            </a:fld>
            <a:endParaRPr lang="en-GB">
              <a:solidFill>
                <a:srgbClr val="FFFFFF"/>
              </a:solidFill>
              <a:latin typeface="Times" pitchFamily="18" charset="0"/>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4FCB533-3860-41AF-A162-770E147E58CD}"/>
              </a:ext>
            </a:extLst>
          </p:cNvPr>
          <p:cNvSpPr>
            <a:spLocks noChangeArrowheads="1"/>
          </p:cNvSpPr>
          <p:nvPr/>
        </p:nvSpPr>
        <p:spPr bwMode="auto">
          <a:xfrm>
            <a:off x="0" y="1582738"/>
            <a:ext cx="6694488" cy="5275262"/>
          </a:xfrm>
          <a:prstGeom prst="rect">
            <a:avLst/>
          </a:prstGeom>
          <a:solidFill>
            <a:srgbClr val="004D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a:p>
        </p:txBody>
      </p:sp>
      <p:pic>
        <p:nvPicPr>
          <p:cNvPr id="5" name="Picture 11" descr="Image">
            <a:extLst>
              <a:ext uri="{FF2B5EF4-FFF2-40B4-BE49-F238E27FC236}">
                <a16:creationId xmlns:a16="http://schemas.microsoft.com/office/drawing/2014/main" id="{6DEFA94E-F30E-4C65-8BC2-28DA77DB2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97"/>
          <a:stretch>
            <a:fillRect/>
          </a:stretch>
        </p:blipFill>
        <p:spPr bwMode="auto">
          <a:xfrm>
            <a:off x="6729413" y="1581150"/>
            <a:ext cx="241935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0CDA4C98-9BDF-4485-BF97-B513C3750188}"/>
              </a:ext>
            </a:extLst>
          </p:cNvPr>
          <p:cNvSpPr>
            <a:spLocks noChangeArrowheads="1"/>
          </p:cNvSpPr>
          <p:nvPr/>
        </p:nvSpPr>
        <p:spPr bwMode="auto">
          <a:xfrm>
            <a:off x="6732588" y="5684838"/>
            <a:ext cx="2411412" cy="1173162"/>
          </a:xfrm>
          <a:prstGeom prst="rect">
            <a:avLst/>
          </a:prstGeom>
          <a:solidFill>
            <a:srgbClr val="57BFC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a:p>
        </p:txBody>
      </p:sp>
      <p:pic>
        <p:nvPicPr>
          <p:cNvPr id="7" name="Picture 10" descr="www">
            <a:extLst>
              <a:ext uri="{FF2B5EF4-FFF2-40B4-BE49-F238E27FC236}">
                <a16:creationId xmlns:a16="http://schemas.microsoft.com/office/drawing/2014/main" id="{434B91F6-9E7F-4F3F-9455-F077F764FF7C}"/>
              </a:ext>
            </a:extLst>
          </p:cNvPr>
          <p:cNvPicPr>
            <a:picLocks noChangeAspect="1" noChangeArrowheads="1"/>
          </p:cNvPicPr>
          <p:nvPr/>
        </p:nvPicPr>
        <p:blipFill>
          <a:blip r:embed="rId4">
            <a:clrChange>
              <a:clrFrom>
                <a:srgbClr val="003D7E"/>
              </a:clrFrom>
              <a:clrTo>
                <a:srgbClr val="003D7E">
                  <a:alpha val="0"/>
                </a:srgbClr>
              </a:clrTo>
            </a:clrChange>
            <a:extLst>
              <a:ext uri="{28A0092B-C50C-407E-A947-70E740481C1C}">
                <a14:useLocalDpi xmlns:a14="http://schemas.microsoft.com/office/drawing/2010/main" val="0"/>
              </a:ext>
            </a:extLst>
          </a:blip>
          <a:srcRect/>
          <a:stretch>
            <a:fillRect/>
          </a:stretch>
        </p:blipFill>
        <p:spPr bwMode="auto">
          <a:xfrm>
            <a:off x="468313" y="5684838"/>
            <a:ext cx="1576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10;RGB_A4.jpg                                                     0005E427HF6                            C56E8EC6:">
            <a:extLst>
              <a:ext uri="{FF2B5EF4-FFF2-40B4-BE49-F238E27FC236}">
                <a16:creationId xmlns:a16="http://schemas.microsoft.com/office/drawing/2014/main" id="{9FE28355-85C2-48CE-A8D5-7C6F4898AD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71475"/>
            <a:ext cx="20256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66725" y="1870075"/>
            <a:ext cx="6049963" cy="2711450"/>
          </a:xfrm>
        </p:spPr>
        <p:txBody>
          <a:bodyPr/>
          <a:lstStyle>
            <a:lvl1pPr>
              <a:defRPr sz="8000">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466725" y="5110163"/>
            <a:ext cx="6049963" cy="766762"/>
          </a:xfrm>
        </p:spPr>
        <p:txBody>
          <a:bodyPr/>
          <a:lstStyle>
            <a:lvl1pPr>
              <a:defRPr sz="2100">
                <a:solidFill>
                  <a:schemeClr val="bg1"/>
                </a:solidFill>
              </a:defRPr>
            </a:lvl1pPr>
          </a:lstStyle>
          <a:p>
            <a:r>
              <a:rPr lang="en-GB"/>
              <a:t>Click to edit Master subtitle style</a:t>
            </a:r>
          </a:p>
        </p:txBody>
      </p:sp>
    </p:spTree>
    <p:extLst>
      <p:ext uri="{BB962C8B-B14F-4D97-AF65-F5344CB8AC3E}">
        <p14:creationId xmlns:p14="http://schemas.microsoft.com/office/powerpoint/2010/main" val="185289893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44850F4A-F0FC-41B6-9C1C-2A53C0824CBA}"/>
              </a:ext>
            </a:extLst>
          </p:cNvPr>
          <p:cNvSpPr>
            <a:spLocks noGrp="1" noChangeArrowheads="1"/>
          </p:cNvSpPr>
          <p:nvPr>
            <p:ph type="sldNum" sz="quarter" idx="10"/>
          </p:nvPr>
        </p:nvSpPr>
        <p:spPr>
          <a:ln/>
        </p:spPr>
        <p:txBody>
          <a:bodyPr/>
          <a:lstStyle>
            <a:lvl1pPr>
              <a:defRPr/>
            </a:lvl1pPr>
          </a:lstStyle>
          <a:p>
            <a:pPr>
              <a:defRPr/>
            </a:pPr>
            <a:fld id="{56313E8C-8A23-4045-8706-06B928EF241C}" type="slidenum">
              <a:rPr lang="en-GB" altLang="fi-FI"/>
              <a:pPr>
                <a:defRPr/>
              </a:pPr>
              <a:t>‹#›</a:t>
            </a:fld>
            <a:endParaRPr lang="en-GB" altLang="fi-FI"/>
          </a:p>
        </p:txBody>
      </p:sp>
    </p:spTree>
    <p:extLst>
      <p:ext uri="{BB962C8B-B14F-4D97-AF65-F5344CB8AC3E}">
        <p14:creationId xmlns:p14="http://schemas.microsoft.com/office/powerpoint/2010/main" val="170765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870075"/>
            <a:ext cx="2087562" cy="4427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6725" y="1870075"/>
            <a:ext cx="6113463" cy="4427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9591B0F1-8384-4000-B827-587A463B8348}"/>
              </a:ext>
            </a:extLst>
          </p:cNvPr>
          <p:cNvSpPr>
            <a:spLocks noGrp="1" noChangeArrowheads="1"/>
          </p:cNvSpPr>
          <p:nvPr>
            <p:ph type="sldNum" sz="quarter" idx="10"/>
          </p:nvPr>
        </p:nvSpPr>
        <p:spPr>
          <a:ln/>
        </p:spPr>
        <p:txBody>
          <a:bodyPr/>
          <a:lstStyle>
            <a:lvl1pPr>
              <a:defRPr/>
            </a:lvl1pPr>
          </a:lstStyle>
          <a:p>
            <a:pPr>
              <a:defRPr/>
            </a:pPr>
            <a:fld id="{272D1252-4C84-4AAD-A943-30432E279530}" type="slidenum">
              <a:rPr lang="en-GB" altLang="fi-FI"/>
              <a:pPr>
                <a:defRPr/>
              </a:pPr>
              <a:t>‹#›</a:t>
            </a:fld>
            <a:endParaRPr lang="en-GB" altLang="fi-FI"/>
          </a:p>
        </p:txBody>
      </p:sp>
    </p:spTree>
    <p:extLst>
      <p:ext uri="{BB962C8B-B14F-4D97-AF65-F5344CB8AC3E}">
        <p14:creationId xmlns:p14="http://schemas.microsoft.com/office/powerpoint/2010/main" val="2300828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801837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6B81081-A1B5-426E-B3F6-7506AF3DFB0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B97D21C4-28CE-418A-A69D-A6379B8F45D6}" type="datetimeFigureOut">
              <a:rPr lang="en-GB" altLang="en-US"/>
              <a:pPr>
                <a:defRPr/>
              </a:pPr>
              <a:t>13/12/2018</a:t>
            </a:fld>
            <a:endParaRPr lang="en-GB" altLang="en-US" dirty="0"/>
          </a:p>
        </p:txBody>
      </p:sp>
      <p:sp>
        <p:nvSpPr>
          <p:cNvPr id="5" name="Footer Placeholder 4">
            <a:extLst>
              <a:ext uri="{FF2B5EF4-FFF2-40B4-BE49-F238E27FC236}">
                <a16:creationId xmlns:a16="http://schemas.microsoft.com/office/drawing/2014/main" id="{FF84C41F-BD5E-41A5-B000-C9E3307704DF}"/>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Helvetica"/>
                <a:ea typeface="MS PGothic" charset="0"/>
                <a:cs typeface="Helvetica"/>
              </a:defRPr>
            </a:lvl1pPr>
          </a:lstStyle>
          <a:p>
            <a:pPr>
              <a:defRPr/>
            </a:pPr>
            <a:endParaRPr lang="en-US"/>
          </a:p>
        </p:txBody>
      </p:sp>
      <p:sp>
        <p:nvSpPr>
          <p:cNvPr id="6" name="Slide Number Placeholder 5">
            <a:extLst>
              <a:ext uri="{FF2B5EF4-FFF2-40B4-BE49-F238E27FC236}">
                <a16:creationId xmlns:a16="http://schemas.microsoft.com/office/drawing/2014/main" id="{AB6A5294-B3D1-46AA-B1BA-962D56BB93DB}"/>
              </a:ext>
            </a:extLst>
          </p:cNvPr>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defTabSz="457200">
              <a:defRPr sz="1400">
                <a:solidFill>
                  <a:srgbClr val="000000"/>
                </a:solidFill>
                <a:latin typeface="Helvetica" panose="020B0604020202020204" pitchFamily="34" charset="0"/>
              </a:defRPr>
            </a:lvl1pPr>
          </a:lstStyle>
          <a:p>
            <a:pPr>
              <a:defRPr/>
            </a:pPr>
            <a:fld id="{C67176C7-9A26-457E-B9EB-D331937C928D}" type="slidenum">
              <a:rPr lang="en-GB" altLang="en-US"/>
              <a:pPr>
                <a:defRPr/>
              </a:pPr>
              <a:t>‹#›</a:t>
            </a:fld>
            <a:endParaRPr lang="en-GB" altLang="en-US" dirty="0"/>
          </a:p>
        </p:txBody>
      </p:sp>
    </p:spTree>
    <p:extLst>
      <p:ext uri="{BB962C8B-B14F-4D97-AF65-F5344CB8AC3E}">
        <p14:creationId xmlns:p14="http://schemas.microsoft.com/office/powerpoint/2010/main" val="3855870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11478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185444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a:extLst>
              <a:ext uri="{FF2B5EF4-FFF2-40B4-BE49-F238E27FC236}">
                <a16:creationId xmlns:a16="http://schemas.microsoft.com/office/drawing/2014/main" id="{D06B96F7-52B9-4224-9120-3BB672EA316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68582381-BA08-45D6-B57C-0ADA39D6F9AC}" type="datetimeFigureOut">
              <a:rPr lang="en-GB" altLang="en-US"/>
              <a:pPr>
                <a:defRPr/>
              </a:pPr>
              <a:t>13/12/2018</a:t>
            </a:fld>
            <a:endParaRPr lang="en-GB" altLang="en-US" dirty="0"/>
          </a:p>
        </p:txBody>
      </p:sp>
      <p:sp>
        <p:nvSpPr>
          <p:cNvPr id="6" name="Footer Placeholder 5">
            <a:extLst>
              <a:ext uri="{FF2B5EF4-FFF2-40B4-BE49-F238E27FC236}">
                <a16:creationId xmlns:a16="http://schemas.microsoft.com/office/drawing/2014/main" id="{3C21FD83-8058-4E5E-BF84-9DE17C874CFE}"/>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E24E676F-1C3C-4925-9F5C-D3DA0E0C45A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7E293F73-BD05-4E4E-9AA4-EBD775C1B2F5}" type="slidenum">
              <a:rPr lang="en-GB" altLang="en-US"/>
              <a:pPr>
                <a:defRPr/>
              </a:pPr>
              <a:t>‹#›</a:t>
            </a:fld>
            <a:endParaRPr lang="en-GB" altLang="en-US" dirty="0"/>
          </a:p>
        </p:txBody>
      </p:sp>
    </p:spTree>
    <p:extLst>
      <p:ext uri="{BB962C8B-B14F-4D97-AF65-F5344CB8AC3E}">
        <p14:creationId xmlns:p14="http://schemas.microsoft.com/office/powerpoint/2010/main" val="420340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a:extLst>
              <a:ext uri="{FF2B5EF4-FFF2-40B4-BE49-F238E27FC236}">
                <a16:creationId xmlns:a16="http://schemas.microsoft.com/office/drawing/2014/main" id="{FF2F0E9A-EEFE-4F8C-8113-A7056649892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935825E7-FDB3-4809-91FB-DD29935281E8}" type="datetimeFigureOut">
              <a:rPr lang="en-GB" altLang="en-US"/>
              <a:pPr>
                <a:defRPr/>
              </a:pPr>
              <a:t>13/12/2018</a:t>
            </a:fld>
            <a:endParaRPr lang="en-GB" altLang="en-US" dirty="0"/>
          </a:p>
        </p:txBody>
      </p:sp>
      <p:sp>
        <p:nvSpPr>
          <p:cNvPr id="6" name="Footer Placeholder 5">
            <a:extLst>
              <a:ext uri="{FF2B5EF4-FFF2-40B4-BE49-F238E27FC236}">
                <a16:creationId xmlns:a16="http://schemas.microsoft.com/office/drawing/2014/main" id="{1A9B61D8-2526-4EA4-9776-40146B6D1864}"/>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519DD671-3683-4F30-96BA-A7C4423EA59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535D63B1-E2E6-4B7E-9E17-241CBA0BB5C1}" type="slidenum">
              <a:rPr lang="en-GB" altLang="en-US"/>
              <a:pPr>
                <a:defRPr/>
              </a:pPr>
              <a:t>‹#›</a:t>
            </a:fld>
            <a:endParaRPr lang="en-GB" altLang="en-US" dirty="0"/>
          </a:p>
        </p:txBody>
      </p:sp>
    </p:spTree>
    <p:extLst>
      <p:ext uri="{BB962C8B-B14F-4D97-AF65-F5344CB8AC3E}">
        <p14:creationId xmlns:p14="http://schemas.microsoft.com/office/powerpoint/2010/main" val="807562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E3D93E-5E0D-49D3-802B-A5055DC3F75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BCEB2511-992E-41C2-907A-1FD322514FAC}" type="datetimeFigureOut">
              <a:rPr lang="en-GB" altLang="en-US"/>
              <a:pPr>
                <a:defRPr/>
              </a:pPr>
              <a:t>13/12/2018</a:t>
            </a:fld>
            <a:endParaRPr lang="en-GB" altLang="en-US" dirty="0"/>
          </a:p>
        </p:txBody>
      </p:sp>
      <p:sp>
        <p:nvSpPr>
          <p:cNvPr id="5" name="Footer Placeholder 4">
            <a:extLst>
              <a:ext uri="{FF2B5EF4-FFF2-40B4-BE49-F238E27FC236}">
                <a16:creationId xmlns:a16="http://schemas.microsoft.com/office/drawing/2014/main" id="{E70DB3F1-8B8B-4C8C-88E2-940ACEE81E7F}"/>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0CF90743-BFAB-4513-B6B9-AD4A438C123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06D5791F-A02A-47EF-AB1F-47E8721C61C8}" type="slidenum">
              <a:rPr lang="en-GB" altLang="en-US"/>
              <a:pPr>
                <a:defRPr/>
              </a:pPr>
              <a:t>‹#›</a:t>
            </a:fld>
            <a:endParaRPr lang="en-GB" altLang="en-US" dirty="0"/>
          </a:p>
        </p:txBody>
      </p:sp>
    </p:spTree>
    <p:extLst>
      <p:ext uri="{BB962C8B-B14F-4D97-AF65-F5344CB8AC3E}">
        <p14:creationId xmlns:p14="http://schemas.microsoft.com/office/powerpoint/2010/main" val="1875756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F08A1C7-4CBE-459A-9213-8D34CB7AAEA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836D1876-E810-4E57-8DDA-4300E04287B0}" type="datetimeFigureOut">
              <a:rPr lang="en-GB" altLang="en-US"/>
              <a:pPr>
                <a:defRPr/>
              </a:pPr>
              <a:t>13/12/2018</a:t>
            </a:fld>
            <a:endParaRPr lang="en-GB" altLang="en-US" dirty="0"/>
          </a:p>
        </p:txBody>
      </p:sp>
      <p:sp>
        <p:nvSpPr>
          <p:cNvPr id="5" name="Footer Placeholder 4">
            <a:extLst>
              <a:ext uri="{FF2B5EF4-FFF2-40B4-BE49-F238E27FC236}">
                <a16:creationId xmlns:a16="http://schemas.microsoft.com/office/drawing/2014/main" id="{66A441CA-BE35-42F5-9A66-C030D4F429AD}"/>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B9D7845F-F4F5-43DD-96DC-1C4E5B8C2AE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1C8780A7-8BCF-49CC-819D-9B1A7AF1D27C}" type="slidenum">
              <a:rPr lang="en-GB" altLang="en-US"/>
              <a:pPr>
                <a:defRPr/>
              </a:pPr>
              <a:t>‹#›</a:t>
            </a:fld>
            <a:endParaRPr lang="en-GB" altLang="en-US" dirty="0"/>
          </a:p>
        </p:txBody>
      </p:sp>
    </p:spTree>
    <p:extLst>
      <p:ext uri="{BB962C8B-B14F-4D97-AF65-F5344CB8AC3E}">
        <p14:creationId xmlns:p14="http://schemas.microsoft.com/office/powerpoint/2010/main" val="239734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C87D3940-8370-4F33-8574-AE35D31580AC}"/>
              </a:ext>
            </a:extLst>
          </p:cNvPr>
          <p:cNvSpPr>
            <a:spLocks noGrp="1" noChangeArrowheads="1"/>
          </p:cNvSpPr>
          <p:nvPr>
            <p:ph type="sldNum" sz="quarter" idx="10"/>
          </p:nvPr>
        </p:nvSpPr>
        <p:spPr>
          <a:ln/>
        </p:spPr>
        <p:txBody>
          <a:bodyPr/>
          <a:lstStyle>
            <a:lvl1pPr>
              <a:defRPr/>
            </a:lvl1pPr>
          </a:lstStyle>
          <a:p>
            <a:pPr>
              <a:defRPr/>
            </a:pPr>
            <a:fld id="{7EDFAD1E-C0F8-48F4-8414-A3238F43091F}" type="slidenum">
              <a:rPr lang="en-GB" altLang="fi-FI"/>
              <a:pPr>
                <a:defRPr/>
              </a:pPr>
              <a:t>‹#›</a:t>
            </a:fld>
            <a:endParaRPr lang="en-GB" altLang="fi-FI"/>
          </a:p>
        </p:txBody>
      </p:sp>
    </p:spTree>
    <p:extLst>
      <p:ext uri="{BB962C8B-B14F-4D97-AF65-F5344CB8AC3E}">
        <p14:creationId xmlns:p14="http://schemas.microsoft.com/office/powerpoint/2010/main" val="1107383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36278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16885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20153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90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8271A61-A373-4ABD-83C2-393A31C7C8AE}"/>
              </a:ext>
            </a:extLst>
          </p:cNvPr>
          <p:cNvSpPr>
            <a:spLocks noGrp="1" noChangeArrowheads="1"/>
          </p:cNvSpPr>
          <p:nvPr>
            <p:ph type="sldNum" sz="quarter" idx="10"/>
          </p:nvPr>
        </p:nvSpPr>
        <p:spPr>
          <a:xfrm>
            <a:off x="466725" y="6440488"/>
            <a:ext cx="296863" cy="290512"/>
          </a:xfrm>
          <a:prstGeom prst="rect">
            <a:avLst/>
          </a:prstGeom>
        </p:spPr>
        <p:txBody>
          <a:bodyPr/>
          <a:lstStyle>
            <a:lvl1pPr>
              <a:defRPr>
                <a:solidFill>
                  <a:srgbClr val="000000"/>
                </a:solidFill>
              </a:defRPr>
            </a:lvl1pPr>
          </a:lstStyle>
          <a:p>
            <a:pPr>
              <a:defRPr/>
            </a:pPr>
            <a:fld id="{D19121A4-FDAF-4708-B481-F2F286E3DC68}" type="slidenum">
              <a:rPr lang="en-GB"/>
              <a:pPr>
                <a:defRPr/>
              </a:pPr>
              <a:t>‹#›</a:t>
            </a:fld>
            <a:endParaRPr lang="en-GB"/>
          </a:p>
        </p:txBody>
      </p:sp>
    </p:spTree>
    <p:extLst>
      <p:ext uri="{BB962C8B-B14F-4D97-AF65-F5344CB8AC3E}">
        <p14:creationId xmlns:p14="http://schemas.microsoft.com/office/powerpoint/2010/main" val="311009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614131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FB4BEA8-C069-41C7-8ACB-F033FE3CE61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B75E6502-AC24-486E-8EB5-3CB9758410E6}" type="datetimeFigureOut">
              <a:rPr lang="en-GB" altLang="en-US"/>
              <a:pPr>
                <a:defRPr/>
              </a:pPr>
              <a:t>13/12/2018</a:t>
            </a:fld>
            <a:endParaRPr lang="en-GB" altLang="en-US" dirty="0"/>
          </a:p>
        </p:txBody>
      </p:sp>
      <p:sp>
        <p:nvSpPr>
          <p:cNvPr id="5" name="Footer Placeholder 4">
            <a:extLst>
              <a:ext uri="{FF2B5EF4-FFF2-40B4-BE49-F238E27FC236}">
                <a16:creationId xmlns:a16="http://schemas.microsoft.com/office/drawing/2014/main" id="{6908FCAA-DB44-4701-8837-7CC38211BD42}"/>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Helvetica"/>
                <a:ea typeface="MS PGothic" charset="0"/>
                <a:cs typeface="Helvetica"/>
              </a:defRPr>
            </a:lvl1pPr>
          </a:lstStyle>
          <a:p>
            <a:pPr>
              <a:defRPr/>
            </a:pPr>
            <a:endParaRPr lang="en-US"/>
          </a:p>
        </p:txBody>
      </p:sp>
      <p:sp>
        <p:nvSpPr>
          <p:cNvPr id="6" name="Slide Number Placeholder 5">
            <a:extLst>
              <a:ext uri="{FF2B5EF4-FFF2-40B4-BE49-F238E27FC236}">
                <a16:creationId xmlns:a16="http://schemas.microsoft.com/office/drawing/2014/main" id="{1FAECA99-F4F8-4786-A247-14A4EDE6D61B}"/>
              </a:ext>
            </a:extLst>
          </p:cNvPr>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defTabSz="457200">
              <a:defRPr sz="1400">
                <a:solidFill>
                  <a:srgbClr val="000000"/>
                </a:solidFill>
                <a:latin typeface="Helvetica" panose="020B0604020202020204" pitchFamily="34" charset="0"/>
              </a:defRPr>
            </a:lvl1pPr>
          </a:lstStyle>
          <a:p>
            <a:pPr>
              <a:defRPr/>
            </a:pPr>
            <a:fld id="{786492F5-EB16-4905-9919-3EBC48962D2D}" type="slidenum">
              <a:rPr lang="en-GB" altLang="en-US"/>
              <a:pPr>
                <a:defRPr/>
              </a:pPr>
              <a:t>‹#›</a:t>
            </a:fld>
            <a:endParaRPr lang="en-GB" altLang="en-US" dirty="0"/>
          </a:p>
        </p:txBody>
      </p:sp>
    </p:spTree>
    <p:extLst>
      <p:ext uri="{BB962C8B-B14F-4D97-AF65-F5344CB8AC3E}">
        <p14:creationId xmlns:p14="http://schemas.microsoft.com/office/powerpoint/2010/main" val="2526351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33284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2826945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22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B1989219-31B6-41FF-A621-4A6D1E8E8608}"/>
              </a:ext>
            </a:extLst>
          </p:cNvPr>
          <p:cNvSpPr>
            <a:spLocks noGrp="1" noChangeArrowheads="1"/>
          </p:cNvSpPr>
          <p:nvPr>
            <p:ph type="sldNum" sz="quarter" idx="10"/>
          </p:nvPr>
        </p:nvSpPr>
        <p:spPr>
          <a:ln/>
        </p:spPr>
        <p:txBody>
          <a:bodyPr/>
          <a:lstStyle>
            <a:lvl1pPr>
              <a:defRPr/>
            </a:lvl1pPr>
          </a:lstStyle>
          <a:p>
            <a:pPr>
              <a:defRPr/>
            </a:pPr>
            <a:fld id="{1BE6C63A-DA91-47E5-BC8F-BB520D56DEE9}" type="slidenum">
              <a:rPr lang="en-GB" altLang="fi-FI"/>
              <a:pPr>
                <a:defRPr/>
              </a:pPr>
              <a:t>‹#›</a:t>
            </a:fld>
            <a:endParaRPr lang="en-GB" altLang="fi-FI"/>
          </a:p>
        </p:txBody>
      </p:sp>
    </p:spTree>
    <p:extLst>
      <p:ext uri="{BB962C8B-B14F-4D97-AF65-F5344CB8AC3E}">
        <p14:creationId xmlns:p14="http://schemas.microsoft.com/office/powerpoint/2010/main" val="36932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a:extLst>
              <a:ext uri="{FF2B5EF4-FFF2-40B4-BE49-F238E27FC236}">
                <a16:creationId xmlns:a16="http://schemas.microsoft.com/office/drawing/2014/main" id="{CB75901A-51D6-40E7-AF23-E7112578162F}"/>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DBE3F5BA-1C10-4475-B82D-178EB8D6381A}" type="datetimeFigureOut">
              <a:rPr lang="en-GB" altLang="en-US"/>
              <a:pPr>
                <a:defRPr/>
              </a:pPr>
              <a:t>13/12/2018</a:t>
            </a:fld>
            <a:endParaRPr lang="en-GB" altLang="en-US" dirty="0"/>
          </a:p>
        </p:txBody>
      </p:sp>
      <p:sp>
        <p:nvSpPr>
          <p:cNvPr id="6" name="Footer Placeholder 5">
            <a:extLst>
              <a:ext uri="{FF2B5EF4-FFF2-40B4-BE49-F238E27FC236}">
                <a16:creationId xmlns:a16="http://schemas.microsoft.com/office/drawing/2014/main" id="{D724BD5D-3B80-4DB8-8C30-6C1A607DD680}"/>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C46ABB92-B1BD-4A5A-B008-85931272C1A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05EF76F0-8682-4C64-AA0A-773C605D805B}" type="slidenum">
              <a:rPr lang="en-GB" altLang="en-US"/>
              <a:pPr>
                <a:defRPr/>
              </a:pPr>
              <a:t>‹#›</a:t>
            </a:fld>
            <a:endParaRPr lang="en-GB" altLang="en-US" dirty="0"/>
          </a:p>
        </p:txBody>
      </p:sp>
    </p:spTree>
    <p:extLst>
      <p:ext uri="{BB962C8B-B14F-4D97-AF65-F5344CB8AC3E}">
        <p14:creationId xmlns:p14="http://schemas.microsoft.com/office/powerpoint/2010/main" val="176689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a:extLst>
              <a:ext uri="{FF2B5EF4-FFF2-40B4-BE49-F238E27FC236}">
                <a16:creationId xmlns:a16="http://schemas.microsoft.com/office/drawing/2014/main" id="{94576226-98F6-402C-83C7-A4B34891DBE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8C5448F4-579D-4EB8-B585-DAFF6174E3B1}" type="datetimeFigureOut">
              <a:rPr lang="en-GB" altLang="en-US"/>
              <a:pPr>
                <a:defRPr/>
              </a:pPr>
              <a:t>13/12/2018</a:t>
            </a:fld>
            <a:endParaRPr lang="en-GB" altLang="en-US" dirty="0"/>
          </a:p>
        </p:txBody>
      </p:sp>
      <p:sp>
        <p:nvSpPr>
          <p:cNvPr id="6" name="Footer Placeholder 5">
            <a:extLst>
              <a:ext uri="{FF2B5EF4-FFF2-40B4-BE49-F238E27FC236}">
                <a16:creationId xmlns:a16="http://schemas.microsoft.com/office/drawing/2014/main" id="{8361663F-61B8-4C78-A9C1-48C46187DBFE}"/>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74B9609C-40B0-409B-8A0C-12DED85EF05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928D4BBC-3267-43DA-B39F-8D08DEBC574E}" type="slidenum">
              <a:rPr lang="en-GB" altLang="en-US"/>
              <a:pPr>
                <a:defRPr/>
              </a:pPr>
              <a:t>‹#›</a:t>
            </a:fld>
            <a:endParaRPr lang="en-GB" altLang="en-US" dirty="0"/>
          </a:p>
        </p:txBody>
      </p:sp>
    </p:spTree>
    <p:extLst>
      <p:ext uri="{BB962C8B-B14F-4D97-AF65-F5344CB8AC3E}">
        <p14:creationId xmlns:p14="http://schemas.microsoft.com/office/powerpoint/2010/main" val="2359995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D0DFBE-D646-4A65-9226-96C41B9DD35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A93DC0FC-8CF5-4F02-8727-A6EA9047E3FE}" type="datetimeFigureOut">
              <a:rPr lang="en-GB" altLang="en-US"/>
              <a:pPr>
                <a:defRPr/>
              </a:pPr>
              <a:t>13/12/2018</a:t>
            </a:fld>
            <a:endParaRPr lang="en-GB" altLang="en-US" dirty="0"/>
          </a:p>
        </p:txBody>
      </p:sp>
      <p:sp>
        <p:nvSpPr>
          <p:cNvPr id="5" name="Footer Placeholder 4">
            <a:extLst>
              <a:ext uri="{FF2B5EF4-FFF2-40B4-BE49-F238E27FC236}">
                <a16:creationId xmlns:a16="http://schemas.microsoft.com/office/drawing/2014/main" id="{CB591A80-C818-4768-A442-380E3427A52A}"/>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7940A1CE-6920-451C-BA15-85DEBBCFC13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33A445E9-F9E6-4822-96A0-14BFAA003745}" type="slidenum">
              <a:rPr lang="en-GB" altLang="en-US"/>
              <a:pPr>
                <a:defRPr/>
              </a:pPr>
              <a:t>‹#›</a:t>
            </a:fld>
            <a:endParaRPr lang="en-GB" altLang="en-US" dirty="0"/>
          </a:p>
        </p:txBody>
      </p:sp>
    </p:spTree>
    <p:extLst>
      <p:ext uri="{BB962C8B-B14F-4D97-AF65-F5344CB8AC3E}">
        <p14:creationId xmlns:p14="http://schemas.microsoft.com/office/powerpoint/2010/main" val="2342179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6DF1173-1907-453E-A6EA-017E9CC2094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B783EA95-4C4D-481B-AD83-91FEC030F1E0}" type="datetimeFigureOut">
              <a:rPr lang="en-GB" altLang="en-US"/>
              <a:pPr>
                <a:defRPr/>
              </a:pPr>
              <a:t>13/12/2018</a:t>
            </a:fld>
            <a:endParaRPr lang="en-GB" altLang="en-US" dirty="0"/>
          </a:p>
        </p:txBody>
      </p:sp>
      <p:sp>
        <p:nvSpPr>
          <p:cNvPr id="5" name="Footer Placeholder 4">
            <a:extLst>
              <a:ext uri="{FF2B5EF4-FFF2-40B4-BE49-F238E27FC236}">
                <a16:creationId xmlns:a16="http://schemas.microsoft.com/office/drawing/2014/main" id="{41FA3476-6370-4FAA-A25D-496FF0C58761}"/>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78CB14AA-F9CE-4EB7-A571-0EA58103A2F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C01C98E1-D9F9-4A81-B1D8-BF9261B5D844}" type="slidenum">
              <a:rPr lang="en-GB" altLang="en-US"/>
              <a:pPr>
                <a:defRPr/>
              </a:pPr>
              <a:t>‹#›</a:t>
            </a:fld>
            <a:endParaRPr lang="en-GB" altLang="en-US" dirty="0"/>
          </a:p>
        </p:txBody>
      </p:sp>
    </p:spTree>
    <p:extLst>
      <p:ext uri="{BB962C8B-B14F-4D97-AF65-F5344CB8AC3E}">
        <p14:creationId xmlns:p14="http://schemas.microsoft.com/office/powerpoint/2010/main" val="4272453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416571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3032665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853991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91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D0805-DA7E-45B4-85A4-7677664AF79F}"/>
              </a:ext>
            </a:extLst>
          </p:cNvPr>
          <p:cNvSpPr>
            <a:spLocks noGrp="1"/>
          </p:cNvSpPr>
          <p:nvPr>
            <p:ph type="dt" sz="half" idx="10"/>
          </p:nvPr>
        </p:nvSpPr>
        <p:spPr>
          <a:xfrm>
            <a:off x="628650" y="6356350"/>
            <a:ext cx="2057400" cy="365125"/>
          </a:xfrm>
          <a:prstGeom prst="rect">
            <a:avLst/>
          </a:prstGeom>
        </p:spPr>
        <p:txBody>
          <a:bodyPr/>
          <a:lstStyle>
            <a:lvl1pPr defTabSz="457200">
              <a:defRPr>
                <a:solidFill>
                  <a:srgbClr val="000000"/>
                </a:solidFill>
              </a:defRPr>
            </a:lvl1pPr>
          </a:lstStyle>
          <a:p>
            <a:pPr>
              <a:defRPr/>
            </a:pPr>
            <a:fld id="{DD7FBB02-D8AC-4B40-8C8D-59BFED2B9AE8}" type="datetimeFigureOut">
              <a:rPr lang="en-GB"/>
              <a:pPr>
                <a:defRPr/>
              </a:pPr>
              <a:t>13/12/2018</a:t>
            </a:fld>
            <a:endParaRPr lang="en-GB" dirty="0"/>
          </a:p>
        </p:txBody>
      </p:sp>
      <p:sp>
        <p:nvSpPr>
          <p:cNvPr id="5" name="Footer Placeholder 4">
            <a:extLst>
              <a:ext uri="{FF2B5EF4-FFF2-40B4-BE49-F238E27FC236}">
                <a16:creationId xmlns:a16="http://schemas.microsoft.com/office/drawing/2014/main" id="{500F20B1-6E39-4E92-9858-F93E4A34805A}"/>
              </a:ext>
            </a:extLst>
          </p:cNvPr>
          <p:cNvSpPr>
            <a:spLocks noGrp="1"/>
          </p:cNvSpPr>
          <p:nvPr>
            <p:ph type="ftr" sz="quarter" idx="11"/>
          </p:nvPr>
        </p:nvSpPr>
        <p:spPr>
          <a:xfrm>
            <a:off x="3028950" y="6356350"/>
            <a:ext cx="3086100" cy="365125"/>
          </a:xfrm>
          <a:prstGeom prst="rect">
            <a:avLst/>
          </a:prstGeom>
        </p:spPr>
        <p:txBody>
          <a:bodyPr/>
          <a:lstStyle>
            <a:lvl1pPr defTabSz="457200">
              <a:defRPr>
                <a:solidFill>
                  <a:srgbClr val="000000"/>
                </a:solidFill>
              </a:defRPr>
            </a:lvl1pPr>
          </a:lstStyle>
          <a:p>
            <a:pPr>
              <a:defRPr/>
            </a:pPr>
            <a:endParaRPr lang="en-GB"/>
          </a:p>
        </p:txBody>
      </p:sp>
      <p:sp>
        <p:nvSpPr>
          <p:cNvPr id="6" name="Slide Number Placeholder 5">
            <a:extLst>
              <a:ext uri="{FF2B5EF4-FFF2-40B4-BE49-F238E27FC236}">
                <a16:creationId xmlns:a16="http://schemas.microsoft.com/office/drawing/2014/main" id="{81D1B158-6620-4F17-B09C-0B30CF3AFF1A}"/>
              </a:ext>
            </a:extLst>
          </p:cNvPr>
          <p:cNvSpPr>
            <a:spLocks noGrp="1"/>
          </p:cNvSpPr>
          <p:nvPr>
            <p:ph type="sldNum" sz="quarter" idx="12"/>
          </p:nvPr>
        </p:nvSpPr>
        <p:spPr>
          <a:xfrm>
            <a:off x="6457950" y="6356350"/>
            <a:ext cx="2057400" cy="365125"/>
          </a:xfrm>
          <a:prstGeom prst="rect">
            <a:avLst/>
          </a:prstGeom>
        </p:spPr>
        <p:txBody>
          <a:bodyPr/>
          <a:lstStyle>
            <a:lvl1pPr defTabSz="457200">
              <a:defRPr>
                <a:solidFill>
                  <a:srgbClr val="000000"/>
                </a:solidFill>
              </a:defRPr>
            </a:lvl1pPr>
          </a:lstStyle>
          <a:p>
            <a:pPr>
              <a:defRPr/>
            </a:pPr>
            <a:fld id="{6DABD228-7D97-4386-A5F9-DB872ACCE560}" type="slidenum">
              <a:rPr lang="en-GB" altLang="en-US"/>
              <a:pPr>
                <a:defRPr/>
              </a:pPr>
              <a:t>‹#›</a:t>
            </a:fld>
            <a:endParaRPr lang="en-GB" altLang="en-US" dirty="0"/>
          </a:p>
        </p:txBody>
      </p:sp>
    </p:spTree>
    <p:extLst>
      <p:ext uri="{BB962C8B-B14F-4D97-AF65-F5344CB8AC3E}">
        <p14:creationId xmlns:p14="http://schemas.microsoft.com/office/powerpoint/2010/main" val="2998437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84703818-ACDA-4E82-A83E-72BC723CE95F}"/>
              </a:ext>
            </a:extLst>
          </p:cNvPr>
          <p:cNvSpPr>
            <a:spLocks noGrp="1" noChangeArrowheads="1"/>
          </p:cNvSpPr>
          <p:nvPr>
            <p:ph type="dt" sz="half" idx="10"/>
          </p:nvPr>
        </p:nvSpPr>
        <p:spPr>
          <a:xfrm>
            <a:off x="457200" y="6245225"/>
            <a:ext cx="2133600" cy="476250"/>
          </a:xfrm>
          <a:prstGeom prst="rect">
            <a:avLst/>
          </a:prstGeom>
        </p:spPr>
        <p:txBody>
          <a:bodyPr/>
          <a:lstStyle>
            <a:lvl1pPr defTabSz="457200">
              <a:defRPr>
                <a:solidFill>
                  <a:srgbClr val="000000"/>
                </a:solidFill>
                <a:latin typeface="Arial" charset="0"/>
                <a:ea typeface="ＭＳ Ｐゴシック" pitchFamily="34" charset="-128"/>
                <a:cs typeface="Arial" charset="0"/>
              </a:defRPr>
            </a:lvl1pPr>
          </a:lstStyle>
          <a:p>
            <a:pPr>
              <a:defRPr/>
            </a:pPr>
            <a:endParaRPr lang="en-US"/>
          </a:p>
        </p:txBody>
      </p:sp>
      <p:sp>
        <p:nvSpPr>
          <p:cNvPr id="7" name="Rectangle 5">
            <a:extLst>
              <a:ext uri="{FF2B5EF4-FFF2-40B4-BE49-F238E27FC236}">
                <a16:creationId xmlns:a16="http://schemas.microsoft.com/office/drawing/2014/main" id="{19CA96B0-6BAF-4A87-8F8F-26F700E05E18}"/>
              </a:ext>
            </a:extLst>
          </p:cNvPr>
          <p:cNvSpPr>
            <a:spLocks noGrp="1" noChangeArrowheads="1"/>
          </p:cNvSpPr>
          <p:nvPr>
            <p:ph type="ftr" sz="quarter" idx="11"/>
          </p:nvPr>
        </p:nvSpPr>
        <p:spPr>
          <a:xfrm>
            <a:off x="3124200" y="6245225"/>
            <a:ext cx="2895600" cy="476250"/>
          </a:xfrm>
          <a:prstGeom prst="rect">
            <a:avLst/>
          </a:prstGeom>
        </p:spPr>
        <p:txBody>
          <a:bodyPr/>
          <a:lstStyle>
            <a:lvl1pPr defTabSz="457200">
              <a:defRPr>
                <a:solidFill>
                  <a:srgbClr val="000000"/>
                </a:solidFill>
                <a:latin typeface="Arial" charset="0"/>
                <a:ea typeface="ＭＳ Ｐゴシック" pitchFamily="34" charset="-128"/>
                <a:cs typeface="Arial" charset="0"/>
              </a:defRPr>
            </a:lvl1pPr>
          </a:lstStyle>
          <a:p>
            <a:pPr>
              <a:defRPr/>
            </a:pPr>
            <a:endParaRPr lang="en-US"/>
          </a:p>
        </p:txBody>
      </p:sp>
      <p:sp>
        <p:nvSpPr>
          <p:cNvPr id="8" name="Rectangle 6">
            <a:extLst>
              <a:ext uri="{FF2B5EF4-FFF2-40B4-BE49-F238E27FC236}">
                <a16:creationId xmlns:a16="http://schemas.microsoft.com/office/drawing/2014/main" id="{E275D571-6016-41BE-ACC1-1DBD97DBBD4D}"/>
              </a:ext>
            </a:extLst>
          </p:cNvPr>
          <p:cNvSpPr>
            <a:spLocks noGrp="1" noChangeArrowheads="1"/>
          </p:cNvSpPr>
          <p:nvPr>
            <p:ph type="sldNum" sz="quarter" idx="12"/>
          </p:nvPr>
        </p:nvSpPr>
        <p:spPr>
          <a:xfrm>
            <a:off x="6457950" y="6356350"/>
            <a:ext cx="2057400" cy="365125"/>
          </a:xfrm>
          <a:prstGeom prst="rect">
            <a:avLst/>
          </a:prstGeom>
        </p:spPr>
        <p:txBody>
          <a:bodyPr/>
          <a:lstStyle>
            <a:lvl1pPr defTabSz="457200">
              <a:defRPr>
                <a:solidFill>
                  <a:srgbClr val="000000"/>
                </a:solidFill>
              </a:defRPr>
            </a:lvl1pPr>
          </a:lstStyle>
          <a:p>
            <a:pPr>
              <a:defRPr/>
            </a:pPr>
            <a:fld id="{CAA00407-C8CF-465C-B3C0-3EB6AB04DE0E}" type="slidenum">
              <a:rPr lang="en-US" altLang="en-US"/>
              <a:pPr>
                <a:defRPr/>
              </a:pPr>
              <a:t>‹#›</a:t>
            </a:fld>
            <a:endParaRPr lang="en-US" altLang="en-US" dirty="0"/>
          </a:p>
        </p:txBody>
      </p:sp>
    </p:spTree>
    <p:extLst>
      <p:ext uri="{BB962C8B-B14F-4D97-AF65-F5344CB8AC3E}">
        <p14:creationId xmlns:p14="http://schemas.microsoft.com/office/powerpoint/2010/main" val="381394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6725" y="3068638"/>
            <a:ext cx="41005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9638" y="3068638"/>
            <a:ext cx="4100512"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3E6ADA1D-455E-4E00-A44E-AF4BDACE6E80}"/>
              </a:ext>
            </a:extLst>
          </p:cNvPr>
          <p:cNvSpPr>
            <a:spLocks noGrp="1" noChangeArrowheads="1"/>
          </p:cNvSpPr>
          <p:nvPr>
            <p:ph type="sldNum" sz="quarter" idx="10"/>
          </p:nvPr>
        </p:nvSpPr>
        <p:spPr>
          <a:ln/>
        </p:spPr>
        <p:txBody>
          <a:bodyPr/>
          <a:lstStyle>
            <a:lvl1pPr>
              <a:defRPr/>
            </a:lvl1pPr>
          </a:lstStyle>
          <a:p>
            <a:pPr>
              <a:defRPr/>
            </a:pPr>
            <a:fld id="{1DE81C20-C0AE-48CB-B152-13905C56FFBD}" type="slidenum">
              <a:rPr lang="en-GB" altLang="fi-FI"/>
              <a:pPr>
                <a:defRPr/>
              </a:pPr>
              <a:t>‹#›</a:t>
            </a:fld>
            <a:endParaRPr lang="en-GB" altLang="fi-FI"/>
          </a:p>
        </p:txBody>
      </p:sp>
    </p:spTree>
    <p:extLst>
      <p:ext uri="{BB962C8B-B14F-4D97-AF65-F5344CB8AC3E}">
        <p14:creationId xmlns:p14="http://schemas.microsoft.com/office/powerpoint/2010/main" val="1615690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F29537-95CA-406F-9F93-05FC1FB30058}"/>
              </a:ext>
            </a:extLst>
          </p:cNvPr>
          <p:cNvSpPr>
            <a:spLocks noGrp="1" noChangeArrowheads="1"/>
          </p:cNvSpPr>
          <p:nvPr>
            <p:ph type="dt" sz="half" idx="10"/>
          </p:nvPr>
        </p:nvSpPr>
        <p:spPr>
          <a:xfrm>
            <a:off x="457200" y="6245225"/>
            <a:ext cx="2133600" cy="476250"/>
          </a:xfrm>
          <a:prstGeom prst="rect">
            <a:avLst/>
          </a:prstGeom>
        </p:spPr>
        <p:txBody>
          <a:bodyPr/>
          <a:lstStyle>
            <a:lvl1pPr defTabSz="457200">
              <a:defRPr>
                <a:solidFill>
                  <a:srgbClr val="000000"/>
                </a:solidFill>
              </a:defRPr>
            </a:lvl1pPr>
          </a:lstStyle>
          <a:p>
            <a:pPr>
              <a:defRPr/>
            </a:pPr>
            <a:endParaRPr lang="en-GB"/>
          </a:p>
        </p:txBody>
      </p:sp>
      <p:sp>
        <p:nvSpPr>
          <p:cNvPr id="6" name="Footer Placeholder 5">
            <a:extLst>
              <a:ext uri="{FF2B5EF4-FFF2-40B4-BE49-F238E27FC236}">
                <a16:creationId xmlns:a16="http://schemas.microsoft.com/office/drawing/2014/main" id="{D2B3D708-C316-4CE9-BC71-E092A5D25032}"/>
              </a:ext>
            </a:extLst>
          </p:cNvPr>
          <p:cNvSpPr>
            <a:spLocks noGrp="1" noChangeArrowheads="1"/>
          </p:cNvSpPr>
          <p:nvPr>
            <p:ph type="ftr" sz="quarter" idx="11"/>
          </p:nvPr>
        </p:nvSpPr>
        <p:spPr>
          <a:xfrm>
            <a:off x="3124200" y="6245225"/>
            <a:ext cx="2895600" cy="476250"/>
          </a:xfrm>
          <a:prstGeom prst="rect">
            <a:avLst/>
          </a:prstGeom>
        </p:spPr>
        <p:txBody>
          <a:bodyPr/>
          <a:lstStyle>
            <a:lvl1pPr defTabSz="457200">
              <a:defRPr>
                <a:solidFill>
                  <a:srgbClr val="000000"/>
                </a:solidFill>
              </a:defRPr>
            </a:lvl1pPr>
          </a:lstStyle>
          <a:p>
            <a:pPr>
              <a:defRPr/>
            </a:pPr>
            <a:endParaRPr lang="en-GB"/>
          </a:p>
        </p:txBody>
      </p:sp>
      <p:sp>
        <p:nvSpPr>
          <p:cNvPr id="7" name="Slide Number Placeholder 6">
            <a:extLst>
              <a:ext uri="{FF2B5EF4-FFF2-40B4-BE49-F238E27FC236}">
                <a16:creationId xmlns:a16="http://schemas.microsoft.com/office/drawing/2014/main" id="{617DE0E4-D013-4133-A2AA-325E79E2CDFC}"/>
              </a:ext>
            </a:extLst>
          </p:cNvPr>
          <p:cNvSpPr>
            <a:spLocks noGrp="1" noChangeArrowheads="1"/>
          </p:cNvSpPr>
          <p:nvPr>
            <p:ph type="sldNum" sz="quarter" idx="12"/>
          </p:nvPr>
        </p:nvSpPr>
        <p:spPr>
          <a:xfrm>
            <a:off x="6553200" y="6245225"/>
            <a:ext cx="2133600" cy="476250"/>
          </a:xfrm>
          <a:prstGeom prst="rect">
            <a:avLst/>
          </a:prstGeom>
        </p:spPr>
        <p:txBody>
          <a:bodyPr/>
          <a:lstStyle>
            <a:lvl1pPr defTabSz="457200">
              <a:defRPr>
                <a:solidFill>
                  <a:srgbClr val="000000"/>
                </a:solidFill>
              </a:defRPr>
            </a:lvl1pPr>
          </a:lstStyle>
          <a:p>
            <a:pPr>
              <a:defRPr/>
            </a:pPr>
            <a:fld id="{52A514FC-ABC4-4245-AB88-F005AFB2EC43}" type="slidenum">
              <a:rPr lang="en-US" altLang="en-US"/>
              <a:pPr>
                <a:defRPr/>
              </a:pPr>
              <a:t>‹#›</a:t>
            </a:fld>
            <a:endParaRPr lang="en-US" altLang="en-US" dirty="0"/>
          </a:p>
        </p:txBody>
      </p:sp>
    </p:spTree>
    <p:extLst>
      <p:ext uri="{BB962C8B-B14F-4D97-AF65-F5344CB8AC3E}">
        <p14:creationId xmlns:p14="http://schemas.microsoft.com/office/powerpoint/2010/main" val="816989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a:extLst>
              <a:ext uri="{FF2B5EF4-FFF2-40B4-BE49-F238E27FC236}">
                <a16:creationId xmlns:a16="http://schemas.microsoft.com/office/drawing/2014/main" id="{A1844480-8977-43EE-979C-D6B345AF4FD0}"/>
              </a:ext>
            </a:extLst>
          </p:cNvPr>
          <p:cNvSpPr>
            <a:spLocks noChangeShapeType="1"/>
          </p:cNvSpPr>
          <p:nvPr/>
        </p:nvSpPr>
        <p:spPr bwMode="auto">
          <a:xfrm>
            <a:off x="0" y="1295400"/>
            <a:ext cx="9144000" cy="0"/>
          </a:xfrm>
          <a:prstGeom prst="line">
            <a:avLst/>
          </a:prstGeom>
          <a:noFill/>
          <a:ln w="17526">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pic>
        <p:nvPicPr>
          <p:cNvPr id="5" name="Picture 5" descr="Us_pos_CMYK">
            <a:extLst>
              <a:ext uri="{FF2B5EF4-FFF2-40B4-BE49-F238E27FC236}">
                <a16:creationId xmlns:a16="http://schemas.microsoft.com/office/drawing/2014/main" id="{F4D747CB-2D05-4D7A-B836-9EE7EB92F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727" b="19583"/>
          <a:stretch>
            <a:fillRect/>
          </a:stretch>
        </p:blipFill>
        <p:spPr bwMode="auto">
          <a:xfrm>
            <a:off x="6248400" y="304800"/>
            <a:ext cx="27162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62" name="Rectangle 2"/>
          <p:cNvSpPr>
            <a:spLocks noGrp="1" noChangeArrowheads="1"/>
          </p:cNvSpPr>
          <p:nvPr>
            <p:ph type="ctrTitle"/>
          </p:nvPr>
        </p:nvSpPr>
        <p:spPr>
          <a:xfrm>
            <a:off x="515938" y="295275"/>
            <a:ext cx="5884862" cy="1000125"/>
          </a:xfrm>
        </p:spPr>
        <p:txBody>
          <a:bodyPr/>
          <a:lstStyle>
            <a:lvl1pPr>
              <a:defRPr/>
            </a:lvl1pPr>
          </a:lstStyle>
          <a:p>
            <a:r>
              <a:rPr lang="en-US" altLang="en-GB"/>
              <a:t>Click to edit Master title style</a:t>
            </a:r>
            <a:endParaRPr lang="en-GB" altLang="en-GB"/>
          </a:p>
        </p:txBody>
      </p:sp>
      <p:sp>
        <p:nvSpPr>
          <p:cNvPr id="296963" name="Rectangle 3"/>
          <p:cNvSpPr>
            <a:spLocks noGrp="1" noChangeArrowheads="1"/>
          </p:cNvSpPr>
          <p:nvPr>
            <p:ph type="subTitle" idx="1"/>
          </p:nvPr>
        </p:nvSpPr>
        <p:spPr>
          <a:xfrm>
            <a:off x="552450" y="1871663"/>
            <a:ext cx="8286750" cy="549275"/>
          </a:xfrm>
        </p:spPr>
        <p:txBody>
          <a:bodyPr/>
          <a:lstStyle>
            <a:lvl1pPr marL="0" indent="0">
              <a:buFontTx/>
              <a:buNone/>
              <a:defRPr b="1">
                <a:solidFill>
                  <a:srgbClr val="FF6600"/>
                </a:solidFill>
              </a:defRPr>
            </a:lvl1pPr>
          </a:lstStyle>
          <a:p>
            <a:r>
              <a:rPr lang="en-US" altLang="en-GB"/>
              <a:t>Click to edit Master subtitle style</a:t>
            </a:r>
          </a:p>
        </p:txBody>
      </p:sp>
      <p:sp>
        <p:nvSpPr>
          <p:cNvPr id="6" name="Rectangle 6">
            <a:extLst>
              <a:ext uri="{FF2B5EF4-FFF2-40B4-BE49-F238E27FC236}">
                <a16:creationId xmlns:a16="http://schemas.microsoft.com/office/drawing/2014/main" id="{476D6754-ED35-445E-B84F-BF38ECAA8280}"/>
              </a:ext>
            </a:extLst>
          </p:cNvPr>
          <p:cNvSpPr>
            <a:spLocks noGrp="1" noChangeArrowheads="1"/>
          </p:cNvSpPr>
          <p:nvPr>
            <p:ph type="dt" sz="quarter" idx="10"/>
          </p:nvPr>
        </p:nvSpPr>
        <p:spPr/>
        <p:txBody>
          <a:bodyPr/>
          <a:lstStyle>
            <a:lvl1pPr>
              <a:defRPr>
                <a:ea typeface="MS PGothic" panose="020B0600070205080204" pitchFamily="34" charset="-128"/>
              </a:defRPr>
            </a:lvl1pPr>
          </a:lstStyle>
          <a:p>
            <a:pPr>
              <a:defRPr/>
            </a:pPr>
            <a:fld id="{795094F7-57B1-4570-8B95-BC4A241F5BA1}" type="datetime3">
              <a:rPr lang="en-US"/>
              <a:pPr>
                <a:defRPr/>
              </a:pPr>
              <a:t>13 December 2018</a:t>
            </a:fld>
            <a:endParaRPr lang="en-GB" altLang="en-GB"/>
          </a:p>
        </p:txBody>
      </p:sp>
      <p:sp>
        <p:nvSpPr>
          <p:cNvPr id="7" name="Rectangle 7">
            <a:extLst>
              <a:ext uri="{FF2B5EF4-FFF2-40B4-BE49-F238E27FC236}">
                <a16:creationId xmlns:a16="http://schemas.microsoft.com/office/drawing/2014/main" id="{49ACCBAA-C13B-4DB5-A17F-CC072CB848AA}"/>
              </a:ext>
            </a:extLst>
          </p:cNvPr>
          <p:cNvSpPr>
            <a:spLocks noGrp="1" noChangeArrowheads="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8" name="Rectangle 8">
            <a:extLst>
              <a:ext uri="{FF2B5EF4-FFF2-40B4-BE49-F238E27FC236}">
                <a16:creationId xmlns:a16="http://schemas.microsoft.com/office/drawing/2014/main" id="{C55D8881-6661-4A8A-BCD1-14DC082F0AC5}"/>
              </a:ext>
            </a:extLst>
          </p:cNvPr>
          <p:cNvSpPr>
            <a:spLocks noGrp="1" noChangeArrowheads="1"/>
          </p:cNvSpPr>
          <p:nvPr>
            <p:ph type="sldNum" sz="quarter" idx="12"/>
          </p:nvPr>
        </p:nvSpPr>
        <p:spPr/>
        <p:txBody>
          <a:bodyPr/>
          <a:lstStyle>
            <a:lvl1pPr>
              <a:defRPr>
                <a:ea typeface="MS PGothic" panose="020B0600070205080204" pitchFamily="34" charset="-128"/>
              </a:defRPr>
            </a:lvl1pPr>
          </a:lstStyle>
          <a:p>
            <a:pPr>
              <a:defRPr/>
            </a:pPr>
            <a:fld id="{0C6838CD-46E6-461F-9141-611DD256DEA2}" type="slidenum">
              <a:rPr lang="en-US"/>
              <a:pPr>
                <a:defRPr/>
              </a:pPr>
              <a:t>‹#›</a:t>
            </a:fld>
            <a:endParaRPr lang="en-US"/>
          </a:p>
        </p:txBody>
      </p:sp>
    </p:spTree>
    <p:extLst>
      <p:ext uri="{BB962C8B-B14F-4D97-AF65-F5344CB8AC3E}">
        <p14:creationId xmlns:p14="http://schemas.microsoft.com/office/powerpoint/2010/main" val="3940667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56CE6-190F-4C9D-B8BF-DE4EF5A68E37}"/>
              </a:ext>
            </a:extLst>
          </p:cNvPr>
          <p:cNvSpPr>
            <a:spLocks noGrp="1"/>
          </p:cNvSpPr>
          <p:nvPr>
            <p:ph type="dt" sz="quarter" idx="10"/>
          </p:nvPr>
        </p:nvSpPr>
        <p:spPr/>
        <p:txBody>
          <a:bodyPr/>
          <a:lstStyle>
            <a:lvl1pPr>
              <a:defRPr>
                <a:ea typeface="MS PGothic" panose="020B0600070205080204" pitchFamily="34" charset="-128"/>
              </a:defRPr>
            </a:lvl1pPr>
          </a:lstStyle>
          <a:p>
            <a:pPr>
              <a:defRPr/>
            </a:pPr>
            <a:fld id="{2AC00207-6B23-4926-B9AB-698B0F514D7D}" type="datetime3">
              <a:rPr lang="en-US"/>
              <a:pPr>
                <a:defRPr/>
              </a:pPr>
              <a:t>13 December 2018</a:t>
            </a:fld>
            <a:endParaRPr lang="en-GB" altLang="en-GB"/>
          </a:p>
        </p:txBody>
      </p:sp>
      <p:sp>
        <p:nvSpPr>
          <p:cNvPr id="5" name="Footer Placeholder 4">
            <a:extLst>
              <a:ext uri="{FF2B5EF4-FFF2-40B4-BE49-F238E27FC236}">
                <a16:creationId xmlns:a16="http://schemas.microsoft.com/office/drawing/2014/main" id="{70010479-76D3-4E6F-9781-54E94611387E}"/>
              </a:ext>
            </a:extLst>
          </p:cNvPr>
          <p:cNvSpPr>
            <a:spLocks noGrp="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6" name="Slide Number Placeholder 5">
            <a:extLst>
              <a:ext uri="{FF2B5EF4-FFF2-40B4-BE49-F238E27FC236}">
                <a16:creationId xmlns:a16="http://schemas.microsoft.com/office/drawing/2014/main" id="{EBE24A83-0069-4B53-85A8-20C3F70C365F}"/>
              </a:ext>
            </a:extLst>
          </p:cNvPr>
          <p:cNvSpPr>
            <a:spLocks noGrp="1"/>
          </p:cNvSpPr>
          <p:nvPr>
            <p:ph type="sldNum" sz="quarter" idx="12"/>
          </p:nvPr>
        </p:nvSpPr>
        <p:spPr/>
        <p:txBody>
          <a:bodyPr/>
          <a:lstStyle>
            <a:lvl1pPr>
              <a:defRPr>
                <a:ea typeface="MS PGothic" panose="020B0600070205080204" pitchFamily="34" charset="-128"/>
              </a:defRPr>
            </a:lvl1pPr>
          </a:lstStyle>
          <a:p>
            <a:pPr>
              <a:defRPr/>
            </a:pPr>
            <a:fld id="{C97181D5-C0AB-4C14-805C-D1A85CC4D6B1}" type="slidenum">
              <a:rPr lang="en-US"/>
              <a:pPr>
                <a:defRPr/>
              </a:pPr>
              <a:t>‹#›</a:t>
            </a:fld>
            <a:endParaRPr lang="en-US"/>
          </a:p>
        </p:txBody>
      </p:sp>
    </p:spTree>
    <p:extLst>
      <p:ext uri="{BB962C8B-B14F-4D97-AF65-F5344CB8AC3E}">
        <p14:creationId xmlns:p14="http://schemas.microsoft.com/office/powerpoint/2010/main" val="391888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61ED6DF0-1283-4625-A237-2B103BE537D3}"/>
              </a:ext>
            </a:extLst>
          </p:cNvPr>
          <p:cNvSpPr>
            <a:spLocks noGrp="1"/>
          </p:cNvSpPr>
          <p:nvPr>
            <p:ph type="dt" sz="quarter" idx="10"/>
          </p:nvPr>
        </p:nvSpPr>
        <p:spPr/>
        <p:txBody>
          <a:bodyPr/>
          <a:lstStyle>
            <a:lvl1pPr>
              <a:defRPr>
                <a:ea typeface="MS PGothic" panose="020B0600070205080204" pitchFamily="34" charset="-128"/>
              </a:defRPr>
            </a:lvl1pPr>
          </a:lstStyle>
          <a:p>
            <a:pPr>
              <a:defRPr/>
            </a:pPr>
            <a:fld id="{125FA504-4D21-4235-AEF2-34F2077F2C45}" type="datetime3">
              <a:rPr lang="en-US"/>
              <a:pPr>
                <a:defRPr/>
              </a:pPr>
              <a:t>13 December 2018</a:t>
            </a:fld>
            <a:endParaRPr lang="en-GB" altLang="en-GB"/>
          </a:p>
        </p:txBody>
      </p:sp>
      <p:sp>
        <p:nvSpPr>
          <p:cNvPr id="5" name="Footer Placeholder 4">
            <a:extLst>
              <a:ext uri="{FF2B5EF4-FFF2-40B4-BE49-F238E27FC236}">
                <a16:creationId xmlns:a16="http://schemas.microsoft.com/office/drawing/2014/main" id="{B27D303D-E3A3-40B1-B63F-98531F7D99C8}"/>
              </a:ext>
            </a:extLst>
          </p:cNvPr>
          <p:cNvSpPr>
            <a:spLocks noGrp="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6" name="Slide Number Placeholder 5">
            <a:extLst>
              <a:ext uri="{FF2B5EF4-FFF2-40B4-BE49-F238E27FC236}">
                <a16:creationId xmlns:a16="http://schemas.microsoft.com/office/drawing/2014/main" id="{14A72D48-8CD0-478A-8DEA-8C6C19BFDDCA}"/>
              </a:ext>
            </a:extLst>
          </p:cNvPr>
          <p:cNvSpPr>
            <a:spLocks noGrp="1"/>
          </p:cNvSpPr>
          <p:nvPr>
            <p:ph type="sldNum" sz="quarter" idx="12"/>
          </p:nvPr>
        </p:nvSpPr>
        <p:spPr/>
        <p:txBody>
          <a:bodyPr/>
          <a:lstStyle>
            <a:lvl1pPr>
              <a:defRPr>
                <a:ea typeface="MS PGothic" panose="020B0600070205080204" pitchFamily="34" charset="-128"/>
              </a:defRPr>
            </a:lvl1pPr>
          </a:lstStyle>
          <a:p>
            <a:pPr>
              <a:defRPr/>
            </a:pPr>
            <a:fld id="{D0A436F3-9BA6-4C96-BDCA-3E5B8A4A2347}" type="slidenum">
              <a:rPr lang="en-US"/>
              <a:pPr>
                <a:defRPr/>
              </a:pPr>
              <a:t>‹#›</a:t>
            </a:fld>
            <a:endParaRPr lang="en-US"/>
          </a:p>
        </p:txBody>
      </p:sp>
    </p:spTree>
    <p:extLst>
      <p:ext uri="{BB962C8B-B14F-4D97-AF65-F5344CB8AC3E}">
        <p14:creationId xmlns:p14="http://schemas.microsoft.com/office/powerpoint/2010/main" val="1508648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4038" y="1871663"/>
            <a:ext cx="4065587" cy="3690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2025" y="1871663"/>
            <a:ext cx="4067175" cy="3690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7164CD-5BC5-438E-9E31-D7110DE67FFE}"/>
              </a:ext>
            </a:extLst>
          </p:cNvPr>
          <p:cNvSpPr>
            <a:spLocks noGrp="1"/>
          </p:cNvSpPr>
          <p:nvPr>
            <p:ph type="dt" sz="quarter" idx="10"/>
          </p:nvPr>
        </p:nvSpPr>
        <p:spPr/>
        <p:txBody>
          <a:bodyPr/>
          <a:lstStyle>
            <a:lvl1pPr>
              <a:defRPr>
                <a:ea typeface="MS PGothic" panose="020B0600070205080204" pitchFamily="34" charset="-128"/>
              </a:defRPr>
            </a:lvl1pPr>
          </a:lstStyle>
          <a:p>
            <a:pPr>
              <a:defRPr/>
            </a:pPr>
            <a:fld id="{D0A301DA-D883-4EC4-8391-5270A63EC7A4}" type="datetime3">
              <a:rPr lang="en-US"/>
              <a:pPr>
                <a:defRPr/>
              </a:pPr>
              <a:t>13 December 2018</a:t>
            </a:fld>
            <a:endParaRPr lang="en-GB" altLang="en-GB"/>
          </a:p>
        </p:txBody>
      </p:sp>
      <p:sp>
        <p:nvSpPr>
          <p:cNvPr id="6" name="Footer Placeholder 5">
            <a:extLst>
              <a:ext uri="{FF2B5EF4-FFF2-40B4-BE49-F238E27FC236}">
                <a16:creationId xmlns:a16="http://schemas.microsoft.com/office/drawing/2014/main" id="{A0768DA1-7D9F-4F48-BB2E-02D59A7C99AE}"/>
              </a:ext>
            </a:extLst>
          </p:cNvPr>
          <p:cNvSpPr>
            <a:spLocks noGrp="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7" name="Slide Number Placeholder 6">
            <a:extLst>
              <a:ext uri="{FF2B5EF4-FFF2-40B4-BE49-F238E27FC236}">
                <a16:creationId xmlns:a16="http://schemas.microsoft.com/office/drawing/2014/main" id="{27323678-BEF0-4561-88C5-6E0FB00D8186}"/>
              </a:ext>
            </a:extLst>
          </p:cNvPr>
          <p:cNvSpPr>
            <a:spLocks noGrp="1"/>
          </p:cNvSpPr>
          <p:nvPr>
            <p:ph type="sldNum" sz="quarter" idx="12"/>
          </p:nvPr>
        </p:nvSpPr>
        <p:spPr/>
        <p:txBody>
          <a:bodyPr/>
          <a:lstStyle>
            <a:lvl1pPr>
              <a:defRPr>
                <a:ea typeface="MS PGothic" panose="020B0600070205080204" pitchFamily="34" charset="-128"/>
              </a:defRPr>
            </a:lvl1pPr>
          </a:lstStyle>
          <a:p>
            <a:pPr>
              <a:defRPr/>
            </a:pPr>
            <a:fld id="{5D29E056-9DED-4BC8-AFFB-A20F3EA7B968}" type="slidenum">
              <a:rPr lang="en-US"/>
              <a:pPr>
                <a:defRPr/>
              </a:pPr>
              <a:t>‹#›</a:t>
            </a:fld>
            <a:endParaRPr lang="en-US"/>
          </a:p>
        </p:txBody>
      </p:sp>
    </p:spTree>
    <p:extLst>
      <p:ext uri="{BB962C8B-B14F-4D97-AF65-F5344CB8AC3E}">
        <p14:creationId xmlns:p14="http://schemas.microsoft.com/office/powerpoint/2010/main" val="2785281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BFD164-B59E-42A3-9461-7109872A7C34}"/>
              </a:ext>
            </a:extLst>
          </p:cNvPr>
          <p:cNvSpPr>
            <a:spLocks noGrp="1"/>
          </p:cNvSpPr>
          <p:nvPr>
            <p:ph type="dt" sz="quarter" idx="10"/>
          </p:nvPr>
        </p:nvSpPr>
        <p:spPr/>
        <p:txBody>
          <a:bodyPr/>
          <a:lstStyle>
            <a:lvl1pPr>
              <a:defRPr>
                <a:ea typeface="MS PGothic" panose="020B0600070205080204" pitchFamily="34" charset="-128"/>
              </a:defRPr>
            </a:lvl1pPr>
          </a:lstStyle>
          <a:p>
            <a:pPr>
              <a:defRPr/>
            </a:pPr>
            <a:fld id="{98CA19BB-F562-4BE2-BD26-01A79CF2CFDC}" type="datetime3">
              <a:rPr lang="en-US"/>
              <a:pPr>
                <a:defRPr/>
              </a:pPr>
              <a:t>13 December 2018</a:t>
            </a:fld>
            <a:endParaRPr lang="en-GB" altLang="en-GB"/>
          </a:p>
        </p:txBody>
      </p:sp>
      <p:sp>
        <p:nvSpPr>
          <p:cNvPr id="8" name="Footer Placeholder 7">
            <a:extLst>
              <a:ext uri="{FF2B5EF4-FFF2-40B4-BE49-F238E27FC236}">
                <a16:creationId xmlns:a16="http://schemas.microsoft.com/office/drawing/2014/main" id="{5D3598EF-1517-48C3-9D1C-741AFFC9BCB1}"/>
              </a:ext>
            </a:extLst>
          </p:cNvPr>
          <p:cNvSpPr>
            <a:spLocks noGrp="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9" name="Slide Number Placeholder 8">
            <a:extLst>
              <a:ext uri="{FF2B5EF4-FFF2-40B4-BE49-F238E27FC236}">
                <a16:creationId xmlns:a16="http://schemas.microsoft.com/office/drawing/2014/main" id="{8384FFA4-E62C-4664-AA57-5AD7E32EA531}"/>
              </a:ext>
            </a:extLst>
          </p:cNvPr>
          <p:cNvSpPr>
            <a:spLocks noGrp="1"/>
          </p:cNvSpPr>
          <p:nvPr>
            <p:ph type="sldNum" sz="quarter" idx="12"/>
          </p:nvPr>
        </p:nvSpPr>
        <p:spPr/>
        <p:txBody>
          <a:bodyPr/>
          <a:lstStyle>
            <a:lvl1pPr>
              <a:defRPr>
                <a:ea typeface="MS PGothic" panose="020B0600070205080204" pitchFamily="34" charset="-128"/>
              </a:defRPr>
            </a:lvl1pPr>
          </a:lstStyle>
          <a:p>
            <a:pPr>
              <a:defRPr/>
            </a:pPr>
            <a:fld id="{A75F120E-1426-431B-B584-76AC4FDF873A}" type="slidenum">
              <a:rPr lang="en-US"/>
              <a:pPr>
                <a:defRPr/>
              </a:pPr>
              <a:t>‹#›</a:t>
            </a:fld>
            <a:endParaRPr lang="en-US"/>
          </a:p>
        </p:txBody>
      </p:sp>
    </p:spTree>
    <p:extLst>
      <p:ext uri="{BB962C8B-B14F-4D97-AF65-F5344CB8AC3E}">
        <p14:creationId xmlns:p14="http://schemas.microsoft.com/office/powerpoint/2010/main" val="3711773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A943CE-AA9B-49B3-A4D1-E164FCBE0B05}"/>
              </a:ext>
            </a:extLst>
          </p:cNvPr>
          <p:cNvSpPr>
            <a:spLocks noGrp="1"/>
          </p:cNvSpPr>
          <p:nvPr>
            <p:ph type="dt" sz="quarter" idx="10"/>
          </p:nvPr>
        </p:nvSpPr>
        <p:spPr/>
        <p:txBody>
          <a:bodyPr/>
          <a:lstStyle>
            <a:lvl1pPr>
              <a:defRPr>
                <a:ea typeface="MS PGothic" panose="020B0600070205080204" pitchFamily="34" charset="-128"/>
              </a:defRPr>
            </a:lvl1pPr>
          </a:lstStyle>
          <a:p>
            <a:pPr>
              <a:defRPr/>
            </a:pPr>
            <a:fld id="{FEF6FBE5-54CE-4269-BA3B-61973BCFAC14}" type="datetime3">
              <a:rPr lang="en-US"/>
              <a:pPr>
                <a:defRPr/>
              </a:pPr>
              <a:t>13 December 2018</a:t>
            </a:fld>
            <a:endParaRPr lang="en-GB" altLang="en-GB"/>
          </a:p>
        </p:txBody>
      </p:sp>
      <p:sp>
        <p:nvSpPr>
          <p:cNvPr id="4" name="Footer Placeholder 3">
            <a:extLst>
              <a:ext uri="{FF2B5EF4-FFF2-40B4-BE49-F238E27FC236}">
                <a16:creationId xmlns:a16="http://schemas.microsoft.com/office/drawing/2014/main" id="{D34C743A-5336-4C7D-A5CA-86EC93D7DE82}"/>
              </a:ext>
            </a:extLst>
          </p:cNvPr>
          <p:cNvSpPr>
            <a:spLocks noGrp="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5" name="Slide Number Placeholder 4">
            <a:extLst>
              <a:ext uri="{FF2B5EF4-FFF2-40B4-BE49-F238E27FC236}">
                <a16:creationId xmlns:a16="http://schemas.microsoft.com/office/drawing/2014/main" id="{F54D5AF9-09A4-44C0-B1C4-5942AF2DF95A}"/>
              </a:ext>
            </a:extLst>
          </p:cNvPr>
          <p:cNvSpPr>
            <a:spLocks noGrp="1"/>
          </p:cNvSpPr>
          <p:nvPr>
            <p:ph type="sldNum" sz="quarter" idx="12"/>
          </p:nvPr>
        </p:nvSpPr>
        <p:spPr/>
        <p:txBody>
          <a:bodyPr/>
          <a:lstStyle>
            <a:lvl1pPr>
              <a:defRPr>
                <a:ea typeface="MS PGothic" panose="020B0600070205080204" pitchFamily="34" charset="-128"/>
              </a:defRPr>
            </a:lvl1pPr>
          </a:lstStyle>
          <a:p>
            <a:pPr>
              <a:defRPr/>
            </a:pPr>
            <a:fld id="{AFA1AD7D-86F4-4452-A041-271C74F53ACC}" type="slidenum">
              <a:rPr lang="en-US"/>
              <a:pPr>
                <a:defRPr/>
              </a:pPr>
              <a:t>‹#›</a:t>
            </a:fld>
            <a:endParaRPr lang="en-US"/>
          </a:p>
        </p:txBody>
      </p:sp>
    </p:spTree>
    <p:extLst>
      <p:ext uri="{BB962C8B-B14F-4D97-AF65-F5344CB8AC3E}">
        <p14:creationId xmlns:p14="http://schemas.microsoft.com/office/powerpoint/2010/main" val="3255229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7F2AB-FE37-408F-AB28-55EFE7FA646A}"/>
              </a:ext>
            </a:extLst>
          </p:cNvPr>
          <p:cNvSpPr>
            <a:spLocks noGrp="1"/>
          </p:cNvSpPr>
          <p:nvPr>
            <p:ph type="dt" sz="quarter" idx="10"/>
          </p:nvPr>
        </p:nvSpPr>
        <p:spPr/>
        <p:txBody>
          <a:bodyPr/>
          <a:lstStyle>
            <a:lvl1pPr>
              <a:defRPr>
                <a:ea typeface="MS PGothic" panose="020B0600070205080204" pitchFamily="34" charset="-128"/>
              </a:defRPr>
            </a:lvl1pPr>
          </a:lstStyle>
          <a:p>
            <a:pPr>
              <a:defRPr/>
            </a:pPr>
            <a:fld id="{D31E4EAD-1071-4440-BF25-E826DC1BB4D7}" type="datetime3">
              <a:rPr lang="en-US"/>
              <a:pPr>
                <a:defRPr/>
              </a:pPr>
              <a:t>13 December 2018</a:t>
            </a:fld>
            <a:endParaRPr lang="en-GB" altLang="en-GB"/>
          </a:p>
        </p:txBody>
      </p:sp>
      <p:sp>
        <p:nvSpPr>
          <p:cNvPr id="3" name="Footer Placeholder 2">
            <a:extLst>
              <a:ext uri="{FF2B5EF4-FFF2-40B4-BE49-F238E27FC236}">
                <a16:creationId xmlns:a16="http://schemas.microsoft.com/office/drawing/2014/main" id="{59FF65FD-0154-4950-B34E-026A4468AE86}"/>
              </a:ext>
            </a:extLst>
          </p:cNvPr>
          <p:cNvSpPr>
            <a:spLocks noGrp="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4" name="Slide Number Placeholder 3">
            <a:extLst>
              <a:ext uri="{FF2B5EF4-FFF2-40B4-BE49-F238E27FC236}">
                <a16:creationId xmlns:a16="http://schemas.microsoft.com/office/drawing/2014/main" id="{6A7E5364-3545-4629-93BC-1D6274CD2DB3}"/>
              </a:ext>
            </a:extLst>
          </p:cNvPr>
          <p:cNvSpPr>
            <a:spLocks noGrp="1"/>
          </p:cNvSpPr>
          <p:nvPr>
            <p:ph type="sldNum" sz="quarter" idx="12"/>
          </p:nvPr>
        </p:nvSpPr>
        <p:spPr/>
        <p:txBody>
          <a:bodyPr/>
          <a:lstStyle>
            <a:lvl1pPr>
              <a:defRPr>
                <a:ea typeface="MS PGothic" panose="020B0600070205080204" pitchFamily="34" charset="-128"/>
              </a:defRPr>
            </a:lvl1pPr>
          </a:lstStyle>
          <a:p>
            <a:pPr>
              <a:defRPr/>
            </a:pPr>
            <a:fld id="{6BBCDFD5-B322-419A-8BBA-61AAFFF79329}" type="slidenum">
              <a:rPr lang="en-US"/>
              <a:pPr>
                <a:defRPr/>
              </a:pPr>
              <a:t>‹#›</a:t>
            </a:fld>
            <a:endParaRPr lang="en-US"/>
          </a:p>
        </p:txBody>
      </p:sp>
    </p:spTree>
    <p:extLst>
      <p:ext uri="{BB962C8B-B14F-4D97-AF65-F5344CB8AC3E}">
        <p14:creationId xmlns:p14="http://schemas.microsoft.com/office/powerpoint/2010/main" val="2233720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0C81C32-3596-4C87-81F6-0C52C6C9913C}"/>
              </a:ext>
            </a:extLst>
          </p:cNvPr>
          <p:cNvSpPr>
            <a:spLocks noGrp="1"/>
          </p:cNvSpPr>
          <p:nvPr>
            <p:ph type="dt" sz="quarter" idx="10"/>
          </p:nvPr>
        </p:nvSpPr>
        <p:spPr/>
        <p:txBody>
          <a:bodyPr/>
          <a:lstStyle>
            <a:lvl1pPr>
              <a:defRPr>
                <a:ea typeface="MS PGothic" panose="020B0600070205080204" pitchFamily="34" charset="-128"/>
              </a:defRPr>
            </a:lvl1pPr>
          </a:lstStyle>
          <a:p>
            <a:pPr>
              <a:defRPr/>
            </a:pPr>
            <a:fld id="{FEDE0A36-C785-4AA3-8CBE-5E9A1AA94014}" type="datetime3">
              <a:rPr lang="en-US"/>
              <a:pPr>
                <a:defRPr/>
              </a:pPr>
              <a:t>13 December 2018</a:t>
            </a:fld>
            <a:endParaRPr lang="en-GB" altLang="en-GB"/>
          </a:p>
        </p:txBody>
      </p:sp>
      <p:sp>
        <p:nvSpPr>
          <p:cNvPr id="6" name="Footer Placeholder 5">
            <a:extLst>
              <a:ext uri="{FF2B5EF4-FFF2-40B4-BE49-F238E27FC236}">
                <a16:creationId xmlns:a16="http://schemas.microsoft.com/office/drawing/2014/main" id="{56B8FD6F-4B22-46D4-9ABB-7FB81755FBD6}"/>
              </a:ext>
            </a:extLst>
          </p:cNvPr>
          <p:cNvSpPr>
            <a:spLocks noGrp="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7" name="Slide Number Placeholder 6">
            <a:extLst>
              <a:ext uri="{FF2B5EF4-FFF2-40B4-BE49-F238E27FC236}">
                <a16:creationId xmlns:a16="http://schemas.microsoft.com/office/drawing/2014/main" id="{4AE92730-4E49-4600-AF8C-397C18A40EE9}"/>
              </a:ext>
            </a:extLst>
          </p:cNvPr>
          <p:cNvSpPr>
            <a:spLocks noGrp="1"/>
          </p:cNvSpPr>
          <p:nvPr>
            <p:ph type="sldNum" sz="quarter" idx="12"/>
          </p:nvPr>
        </p:nvSpPr>
        <p:spPr/>
        <p:txBody>
          <a:bodyPr/>
          <a:lstStyle>
            <a:lvl1pPr>
              <a:defRPr>
                <a:ea typeface="MS PGothic" panose="020B0600070205080204" pitchFamily="34" charset="-128"/>
              </a:defRPr>
            </a:lvl1pPr>
          </a:lstStyle>
          <a:p>
            <a:pPr>
              <a:defRPr/>
            </a:pPr>
            <a:fld id="{A7E8AB09-0046-424F-A122-306EBBA97D33}" type="slidenum">
              <a:rPr lang="en-US"/>
              <a:pPr>
                <a:defRPr/>
              </a:pPr>
              <a:t>‹#›</a:t>
            </a:fld>
            <a:endParaRPr lang="en-US"/>
          </a:p>
        </p:txBody>
      </p:sp>
    </p:spTree>
    <p:extLst>
      <p:ext uri="{BB962C8B-B14F-4D97-AF65-F5344CB8AC3E}">
        <p14:creationId xmlns:p14="http://schemas.microsoft.com/office/powerpoint/2010/main" val="477241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818CA7F-447E-442C-A7FA-6316F7826A27}"/>
              </a:ext>
            </a:extLst>
          </p:cNvPr>
          <p:cNvSpPr>
            <a:spLocks noGrp="1"/>
          </p:cNvSpPr>
          <p:nvPr>
            <p:ph type="dt" sz="quarter" idx="10"/>
          </p:nvPr>
        </p:nvSpPr>
        <p:spPr/>
        <p:txBody>
          <a:bodyPr/>
          <a:lstStyle>
            <a:lvl1pPr>
              <a:defRPr>
                <a:ea typeface="MS PGothic" panose="020B0600070205080204" pitchFamily="34" charset="-128"/>
              </a:defRPr>
            </a:lvl1pPr>
          </a:lstStyle>
          <a:p>
            <a:pPr>
              <a:defRPr/>
            </a:pPr>
            <a:fld id="{E12562A7-A2D4-4E27-9F2B-B22D6A704E64}" type="datetime3">
              <a:rPr lang="en-US"/>
              <a:pPr>
                <a:defRPr/>
              </a:pPr>
              <a:t>13 December 2018</a:t>
            </a:fld>
            <a:endParaRPr lang="en-GB" altLang="en-GB"/>
          </a:p>
        </p:txBody>
      </p:sp>
      <p:sp>
        <p:nvSpPr>
          <p:cNvPr id="6" name="Footer Placeholder 5">
            <a:extLst>
              <a:ext uri="{FF2B5EF4-FFF2-40B4-BE49-F238E27FC236}">
                <a16:creationId xmlns:a16="http://schemas.microsoft.com/office/drawing/2014/main" id="{57B9502E-20C1-4603-9532-C03FCB610B6C}"/>
              </a:ext>
            </a:extLst>
          </p:cNvPr>
          <p:cNvSpPr>
            <a:spLocks noGrp="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7" name="Slide Number Placeholder 6">
            <a:extLst>
              <a:ext uri="{FF2B5EF4-FFF2-40B4-BE49-F238E27FC236}">
                <a16:creationId xmlns:a16="http://schemas.microsoft.com/office/drawing/2014/main" id="{35CFF325-1E1C-42F2-B4F7-5F831AD9D7FA}"/>
              </a:ext>
            </a:extLst>
          </p:cNvPr>
          <p:cNvSpPr>
            <a:spLocks noGrp="1"/>
          </p:cNvSpPr>
          <p:nvPr>
            <p:ph type="sldNum" sz="quarter" idx="12"/>
          </p:nvPr>
        </p:nvSpPr>
        <p:spPr/>
        <p:txBody>
          <a:bodyPr/>
          <a:lstStyle>
            <a:lvl1pPr>
              <a:defRPr>
                <a:ea typeface="MS PGothic" panose="020B0600070205080204" pitchFamily="34" charset="-128"/>
              </a:defRPr>
            </a:lvl1pPr>
          </a:lstStyle>
          <a:p>
            <a:pPr>
              <a:defRPr/>
            </a:pPr>
            <a:fld id="{6408DCD8-7343-4035-869B-F59F2B45BC17}" type="slidenum">
              <a:rPr lang="en-US"/>
              <a:pPr>
                <a:defRPr/>
              </a:pPr>
              <a:t>‹#›</a:t>
            </a:fld>
            <a:endParaRPr lang="en-US"/>
          </a:p>
        </p:txBody>
      </p:sp>
    </p:spTree>
    <p:extLst>
      <p:ext uri="{BB962C8B-B14F-4D97-AF65-F5344CB8AC3E}">
        <p14:creationId xmlns:p14="http://schemas.microsoft.com/office/powerpoint/2010/main" val="342088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10860F50-DC77-433A-BBA0-F6432903A3AC}"/>
              </a:ext>
            </a:extLst>
          </p:cNvPr>
          <p:cNvSpPr>
            <a:spLocks noGrp="1" noChangeArrowheads="1"/>
          </p:cNvSpPr>
          <p:nvPr>
            <p:ph type="sldNum" sz="quarter" idx="10"/>
          </p:nvPr>
        </p:nvSpPr>
        <p:spPr>
          <a:ln/>
        </p:spPr>
        <p:txBody>
          <a:bodyPr/>
          <a:lstStyle>
            <a:lvl1pPr>
              <a:defRPr/>
            </a:lvl1pPr>
          </a:lstStyle>
          <a:p>
            <a:pPr>
              <a:defRPr/>
            </a:pPr>
            <a:fld id="{F6A34DA4-ED85-402D-B29B-347E267EEAAC}" type="slidenum">
              <a:rPr lang="en-GB" altLang="fi-FI"/>
              <a:pPr>
                <a:defRPr/>
              </a:pPr>
              <a:t>‹#›</a:t>
            </a:fld>
            <a:endParaRPr lang="en-GB" altLang="fi-FI"/>
          </a:p>
        </p:txBody>
      </p:sp>
    </p:spTree>
    <p:extLst>
      <p:ext uri="{BB962C8B-B14F-4D97-AF65-F5344CB8AC3E}">
        <p14:creationId xmlns:p14="http://schemas.microsoft.com/office/powerpoint/2010/main" val="377709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7C7D7-0C92-4B78-BE3A-80AE15DC0286}"/>
              </a:ext>
            </a:extLst>
          </p:cNvPr>
          <p:cNvSpPr>
            <a:spLocks noGrp="1"/>
          </p:cNvSpPr>
          <p:nvPr>
            <p:ph type="dt" sz="quarter" idx="10"/>
          </p:nvPr>
        </p:nvSpPr>
        <p:spPr/>
        <p:txBody>
          <a:bodyPr/>
          <a:lstStyle>
            <a:lvl1pPr>
              <a:defRPr>
                <a:ea typeface="MS PGothic" panose="020B0600070205080204" pitchFamily="34" charset="-128"/>
              </a:defRPr>
            </a:lvl1pPr>
          </a:lstStyle>
          <a:p>
            <a:pPr>
              <a:defRPr/>
            </a:pPr>
            <a:fld id="{1EE61C4B-7825-4479-B733-B404B6C19AF6}" type="datetime3">
              <a:rPr lang="en-US"/>
              <a:pPr>
                <a:defRPr/>
              </a:pPr>
              <a:t>13 December 2018</a:t>
            </a:fld>
            <a:endParaRPr lang="en-GB" altLang="en-GB"/>
          </a:p>
        </p:txBody>
      </p:sp>
      <p:sp>
        <p:nvSpPr>
          <p:cNvPr id="5" name="Footer Placeholder 4">
            <a:extLst>
              <a:ext uri="{FF2B5EF4-FFF2-40B4-BE49-F238E27FC236}">
                <a16:creationId xmlns:a16="http://schemas.microsoft.com/office/drawing/2014/main" id="{0720C603-47AF-455D-9EC1-31AC559145B1}"/>
              </a:ext>
            </a:extLst>
          </p:cNvPr>
          <p:cNvSpPr>
            <a:spLocks noGrp="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6" name="Slide Number Placeholder 5">
            <a:extLst>
              <a:ext uri="{FF2B5EF4-FFF2-40B4-BE49-F238E27FC236}">
                <a16:creationId xmlns:a16="http://schemas.microsoft.com/office/drawing/2014/main" id="{3597A916-D71D-4A7E-84D1-190BA82450F2}"/>
              </a:ext>
            </a:extLst>
          </p:cNvPr>
          <p:cNvSpPr>
            <a:spLocks noGrp="1"/>
          </p:cNvSpPr>
          <p:nvPr>
            <p:ph type="sldNum" sz="quarter" idx="12"/>
          </p:nvPr>
        </p:nvSpPr>
        <p:spPr/>
        <p:txBody>
          <a:bodyPr/>
          <a:lstStyle>
            <a:lvl1pPr>
              <a:defRPr>
                <a:ea typeface="MS PGothic" panose="020B0600070205080204" pitchFamily="34" charset="-128"/>
              </a:defRPr>
            </a:lvl1pPr>
          </a:lstStyle>
          <a:p>
            <a:pPr>
              <a:defRPr/>
            </a:pPr>
            <a:fld id="{4529E6DA-845F-4510-BE65-E18A13B25897}" type="slidenum">
              <a:rPr lang="en-US"/>
              <a:pPr>
                <a:defRPr/>
              </a:pPr>
              <a:t>‹#›</a:t>
            </a:fld>
            <a:endParaRPr lang="en-US"/>
          </a:p>
        </p:txBody>
      </p:sp>
    </p:spTree>
    <p:extLst>
      <p:ext uri="{BB962C8B-B14F-4D97-AF65-F5344CB8AC3E}">
        <p14:creationId xmlns:p14="http://schemas.microsoft.com/office/powerpoint/2010/main" val="35616285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304800"/>
            <a:ext cx="2079625"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5938" y="304800"/>
            <a:ext cx="6091237"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07634-DA43-4C20-9B7B-B8BC3A7FD793}"/>
              </a:ext>
            </a:extLst>
          </p:cNvPr>
          <p:cNvSpPr>
            <a:spLocks noGrp="1"/>
          </p:cNvSpPr>
          <p:nvPr>
            <p:ph type="dt" sz="quarter" idx="10"/>
          </p:nvPr>
        </p:nvSpPr>
        <p:spPr/>
        <p:txBody>
          <a:bodyPr/>
          <a:lstStyle>
            <a:lvl1pPr>
              <a:defRPr>
                <a:ea typeface="MS PGothic" panose="020B0600070205080204" pitchFamily="34" charset="-128"/>
              </a:defRPr>
            </a:lvl1pPr>
          </a:lstStyle>
          <a:p>
            <a:pPr>
              <a:defRPr/>
            </a:pPr>
            <a:fld id="{463D82BF-9E66-45ED-90AF-87D4C8894C3B}" type="datetime3">
              <a:rPr lang="en-US"/>
              <a:pPr>
                <a:defRPr/>
              </a:pPr>
              <a:t>13 December 2018</a:t>
            </a:fld>
            <a:endParaRPr lang="en-GB" altLang="en-GB"/>
          </a:p>
        </p:txBody>
      </p:sp>
      <p:sp>
        <p:nvSpPr>
          <p:cNvPr id="5" name="Footer Placeholder 4">
            <a:extLst>
              <a:ext uri="{FF2B5EF4-FFF2-40B4-BE49-F238E27FC236}">
                <a16:creationId xmlns:a16="http://schemas.microsoft.com/office/drawing/2014/main" id="{6061A5DB-55FF-4AD6-A54A-92C1AD452986}"/>
              </a:ext>
            </a:extLst>
          </p:cNvPr>
          <p:cNvSpPr>
            <a:spLocks noGrp="1"/>
          </p:cNvSpPr>
          <p:nvPr>
            <p:ph type="ftr" sz="quarter" idx="11"/>
          </p:nvPr>
        </p:nvSpPr>
        <p:spPr/>
        <p:txBody>
          <a:bodyPr/>
          <a:lstStyle>
            <a:lvl1pPr>
              <a:defRPr>
                <a:latin typeface="Times" pitchFamily="18" charset="0"/>
                <a:ea typeface="MS PGothic" panose="020B0600070205080204" pitchFamily="34" charset="-128"/>
              </a:defRPr>
            </a:lvl1pPr>
          </a:lstStyle>
          <a:p>
            <a:pPr>
              <a:defRPr/>
            </a:pPr>
            <a:endParaRPr lang="en-GB" altLang="en-GB"/>
          </a:p>
          <a:p>
            <a:pPr>
              <a:defRPr/>
            </a:pPr>
            <a:endParaRPr lang="en-US"/>
          </a:p>
        </p:txBody>
      </p:sp>
      <p:sp>
        <p:nvSpPr>
          <p:cNvPr id="6" name="Slide Number Placeholder 5">
            <a:extLst>
              <a:ext uri="{FF2B5EF4-FFF2-40B4-BE49-F238E27FC236}">
                <a16:creationId xmlns:a16="http://schemas.microsoft.com/office/drawing/2014/main" id="{4E365E07-FD69-49C2-BDC5-67F84C17C213}"/>
              </a:ext>
            </a:extLst>
          </p:cNvPr>
          <p:cNvSpPr>
            <a:spLocks noGrp="1"/>
          </p:cNvSpPr>
          <p:nvPr>
            <p:ph type="sldNum" sz="quarter" idx="12"/>
          </p:nvPr>
        </p:nvSpPr>
        <p:spPr/>
        <p:txBody>
          <a:bodyPr/>
          <a:lstStyle>
            <a:lvl1pPr>
              <a:defRPr>
                <a:ea typeface="MS PGothic" panose="020B0600070205080204" pitchFamily="34" charset="-128"/>
              </a:defRPr>
            </a:lvl1pPr>
          </a:lstStyle>
          <a:p>
            <a:pPr>
              <a:defRPr/>
            </a:pPr>
            <a:fld id="{2CF9F414-1F84-4D1E-BC04-F7A2479FB89B}" type="slidenum">
              <a:rPr lang="en-US"/>
              <a:pPr>
                <a:defRPr/>
              </a:pPr>
              <a:t>‹#›</a:t>
            </a:fld>
            <a:endParaRPr lang="en-US"/>
          </a:p>
        </p:txBody>
      </p:sp>
    </p:spTree>
    <p:extLst>
      <p:ext uri="{BB962C8B-B14F-4D97-AF65-F5344CB8AC3E}">
        <p14:creationId xmlns:p14="http://schemas.microsoft.com/office/powerpoint/2010/main" val="2954392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930489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EDAE3077-6C6C-4ED8-B593-1DCA9F573A82}"/>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746395AF-EFA1-4B3F-BF17-405C77963745}" type="datetimeFigureOut">
              <a:rPr lang="en-GB" altLang="en-US"/>
              <a:pPr>
                <a:defRPr/>
              </a:pPr>
              <a:t>13/12/2018</a:t>
            </a:fld>
            <a:endParaRPr lang="en-GB" altLang="en-US"/>
          </a:p>
        </p:txBody>
      </p:sp>
      <p:sp>
        <p:nvSpPr>
          <p:cNvPr id="5" name="Footer Placeholder 4">
            <a:extLst>
              <a:ext uri="{FF2B5EF4-FFF2-40B4-BE49-F238E27FC236}">
                <a16:creationId xmlns:a16="http://schemas.microsoft.com/office/drawing/2014/main" id="{6DB95AB1-D38F-4019-AA5E-6FB651CAC2E6}"/>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Helvetica"/>
                <a:ea typeface="MS PGothic" charset="0"/>
                <a:cs typeface="Helvetica"/>
              </a:defRPr>
            </a:lvl1pPr>
          </a:lstStyle>
          <a:p>
            <a:pPr>
              <a:defRPr/>
            </a:pPr>
            <a:endParaRPr lang="en-US"/>
          </a:p>
        </p:txBody>
      </p:sp>
      <p:sp>
        <p:nvSpPr>
          <p:cNvPr id="6" name="Slide Number Placeholder 5">
            <a:extLst>
              <a:ext uri="{FF2B5EF4-FFF2-40B4-BE49-F238E27FC236}">
                <a16:creationId xmlns:a16="http://schemas.microsoft.com/office/drawing/2014/main" id="{8C8D6458-AF59-4DE3-B1B8-16EC7E702FF9}"/>
              </a:ext>
            </a:extLst>
          </p:cNvPr>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defTabSz="457200">
              <a:defRPr sz="1400">
                <a:solidFill>
                  <a:srgbClr val="000000"/>
                </a:solidFill>
                <a:latin typeface="Helvetica" panose="020B0604020202020204" pitchFamily="34" charset="0"/>
              </a:defRPr>
            </a:lvl1pPr>
          </a:lstStyle>
          <a:p>
            <a:pPr>
              <a:defRPr/>
            </a:pPr>
            <a:fld id="{F4245CB1-2339-4725-9E61-116247A8B71B}" type="slidenum">
              <a:rPr lang="en-GB" altLang="en-US"/>
              <a:pPr>
                <a:defRPr/>
              </a:pPr>
              <a:t>‹#›</a:t>
            </a:fld>
            <a:endParaRPr lang="en-GB" altLang="en-US"/>
          </a:p>
        </p:txBody>
      </p:sp>
    </p:spTree>
    <p:extLst>
      <p:ext uri="{BB962C8B-B14F-4D97-AF65-F5344CB8AC3E}">
        <p14:creationId xmlns:p14="http://schemas.microsoft.com/office/powerpoint/2010/main" val="1366518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600610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a:t>Click to edit Master title style</a:t>
            </a:r>
            <a:endParaRPr lang="en-US" dirty="0"/>
          </a:p>
        </p:txBody>
      </p:sp>
    </p:spTree>
    <p:extLst>
      <p:ext uri="{BB962C8B-B14F-4D97-AF65-F5344CB8AC3E}">
        <p14:creationId xmlns:p14="http://schemas.microsoft.com/office/powerpoint/2010/main" val="41593199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5457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a:extLst>
              <a:ext uri="{FF2B5EF4-FFF2-40B4-BE49-F238E27FC236}">
                <a16:creationId xmlns:a16="http://schemas.microsoft.com/office/drawing/2014/main" id="{8A026A3F-5818-453C-A020-8B7C703E9C5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77532ECB-6524-49FB-A3BB-833E29F465AF}" type="datetimeFigureOut">
              <a:rPr lang="en-GB" altLang="en-US"/>
              <a:pPr>
                <a:defRPr/>
              </a:pPr>
              <a:t>13/12/2018</a:t>
            </a:fld>
            <a:endParaRPr lang="en-GB" altLang="en-US"/>
          </a:p>
        </p:txBody>
      </p:sp>
      <p:sp>
        <p:nvSpPr>
          <p:cNvPr id="6" name="Footer Placeholder 5">
            <a:extLst>
              <a:ext uri="{FF2B5EF4-FFF2-40B4-BE49-F238E27FC236}">
                <a16:creationId xmlns:a16="http://schemas.microsoft.com/office/drawing/2014/main" id="{415DC3F3-F567-46BA-B517-00DA6F6FCAC6}"/>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ABF8DD56-8AB1-46CC-8324-558D4CEC877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7F7B6505-990E-45B0-BB8F-B2B09EADF9AC}" type="slidenum">
              <a:rPr lang="en-GB" altLang="en-US"/>
              <a:pPr>
                <a:defRPr/>
              </a:pPr>
              <a:t>‹#›</a:t>
            </a:fld>
            <a:endParaRPr lang="en-GB" altLang="en-US"/>
          </a:p>
        </p:txBody>
      </p:sp>
    </p:spTree>
    <p:extLst>
      <p:ext uri="{BB962C8B-B14F-4D97-AF65-F5344CB8AC3E}">
        <p14:creationId xmlns:p14="http://schemas.microsoft.com/office/powerpoint/2010/main" val="3628808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a:extLst>
              <a:ext uri="{FF2B5EF4-FFF2-40B4-BE49-F238E27FC236}">
                <a16:creationId xmlns:a16="http://schemas.microsoft.com/office/drawing/2014/main" id="{0933A248-C6CF-4970-83AD-7C15718C4DE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3AD6DF79-EB2C-45E1-A9DF-9A76E305F966}" type="datetimeFigureOut">
              <a:rPr lang="en-GB" altLang="en-US"/>
              <a:pPr>
                <a:defRPr/>
              </a:pPr>
              <a:t>13/12/2018</a:t>
            </a:fld>
            <a:endParaRPr lang="en-GB" altLang="en-US"/>
          </a:p>
        </p:txBody>
      </p:sp>
      <p:sp>
        <p:nvSpPr>
          <p:cNvPr id="6" name="Footer Placeholder 5">
            <a:extLst>
              <a:ext uri="{FF2B5EF4-FFF2-40B4-BE49-F238E27FC236}">
                <a16:creationId xmlns:a16="http://schemas.microsoft.com/office/drawing/2014/main" id="{3D7644CD-19AF-4532-8D32-C7D9E3E0FD4E}"/>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60F50156-ABBA-4F7E-A824-35A33E66C83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151FC6A5-9E17-4D07-A3E5-C8AE8006912E}" type="slidenum">
              <a:rPr lang="en-GB" altLang="en-US"/>
              <a:pPr>
                <a:defRPr/>
              </a:pPr>
              <a:t>‹#›</a:t>
            </a:fld>
            <a:endParaRPr lang="en-GB" altLang="en-US"/>
          </a:p>
        </p:txBody>
      </p:sp>
    </p:spTree>
    <p:extLst>
      <p:ext uri="{BB962C8B-B14F-4D97-AF65-F5344CB8AC3E}">
        <p14:creationId xmlns:p14="http://schemas.microsoft.com/office/powerpoint/2010/main" val="1353916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B6A7CC-05B9-4295-BA89-2AB0C7FF2FD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6BF66ACD-AC00-416F-84CE-1D12D6F4E42D}" type="datetimeFigureOut">
              <a:rPr lang="en-GB" altLang="en-US"/>
              <a:pPr>
                <a:defRPr/>
              </a:pPr>
              <a:t>13/12/2018</a:t>
            </a:fld>
            <a:endParaRPr lang="en-GB" altLang="en-US"/>
          </a:p>
        </p:txBody>
      </p:sp>
      <p:sp>
        <p:nvSpPr>
          <p:cNvPr id="5" name="Footer Placeholder 4">
            <a:extLst>
              <a:ext uri="{FF2B5EF4-FFF2-40B4-BE49-F238E27FC236}">
                <a16:creationId xmlns:a16="http://schemas.microsoft.com/office/drawing/2014/main" id="{2F667AB1-FF00-4C73-A090-83564D61DD84}"/>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F777F92B-39B6-4B34-B960-9B69993F766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2DBCC7ED-BA64-46B1-B38B-1DB1150307B9}" type="slidenum">
              <a:rPr lang="en-GB" altLang="en-US"/>
              <a:pPr>
                <a:defRPr/>
              </a:pPr>
              <a:t>‹#›</a:t>
            </a:fld>
            <a:endParaRPr lang="en-GB" altLang="en-US"/>
          </a:p>
        </p:txBody>
      </p:sp>
    </p:spTree>
    <p:extLst>
      <p:ext uri="{BB962C8B-B14F-4D97-AF65-F5344CB8AC3E}">
        <p14:creationId xmlns:p14="http://schemas.microsoft.com/office/powerpoint/2010/main" val="299643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352AAD9B-5122-49B3-B6D2-D7BAF090002C}"/>
              </a:ext>
            </a:extLst>
          </p:cNvPr>
          <p:cNvSpPr>
            <a:spLocks noGrp="1" noChangeArrowheads="1"/>
          </p:cNvSpPr>
          <p:nvPr>
            <p:ph type="sldNum" sz="quarter" idx="10"/>
          </p:nvPr>
        </p:nvSpPr>
        <p:spPr>
          <a:ln/>
        </p:spPr>
        <p:txBody>
          <a:bodyPr/>
          <a:lstStyle>
            <a:lvl1pPr>
              <a:defRPr/>
            </a:lvl1pPr>
          </a:lstStyle>
          <a:p>
            <a:pPr>
              <a:defRPr/>
            </a:pPr>
            <a:fld id="{E28932C0-FEB7-4D3E-A9F9-0FAD6E975CC9}" type="slidenum">
              <a:rPr lang="en-GB" altLang="fi-FI"/>
              <a:pPr>
                <a:defRPr/>
              </a:pPr>
              <a:t>‹#›</a:t>
            </a:fld>
            <a:endParaRPr lang="en-GB" altLang="fi-FI"/>
          </a:p>
        </p:txBody>
      </p:sp>
    </p:spTree>
    <p:extLst>
      <p:ext uri="{BB962C8B-B14F-4D97-AF65-F5344CB8AC3E}">
        <p14:creationId xmlns:p14="http://schemas.microsoft.com/office/powerpoint/2010/main" val="34179167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B0030F8-BFEA-4020-A0B5-679397CE740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6D26F0B2-9B27-4988-BDD9-682EB9B7CD33}" type="datetimeFigureOut">
              <a:rPr lang="en-GB" altLang="en-US"/>
              <a:pPr>
                <a:defRPr/>
              </a:pPr>
              <a:t>13/12/2018</a:t>
            </a:fld>
            <a:endParaRPr lang="en-GB" altLang="en-US"/>
          </a:p>
        </p:txBody>
      </p:sp>
      <p:sp>
        <p:nvSpPr>
          <p:cNvPr id="5" name="Footer Placeholder 4">
            <a:extLst>
              <a:ext uri="{FF2B5EF4-FFF2-40B4-BE49-F238E27FC236}">
                <a16:creationId xmlns:a16="http://schemas.microsoft.com/office/drawing/2014/main" id="{72791E60-86ED-4CE5-A532-487CE52A0293}"/>
              </a:ext>
            </a:extLst>
          </p:cNvPr>
          <p:cNvSpPr>
            <a:spLocks noGrp="1"/>
          </p:cNvSpPr>
          <p:nvPr>
            <p:ph type="ftr" sz="quarter" idx="11"/>
          </p:nvPr>
        </p:nvSpPr>
        <p:spPr>
          <a:xfrm>
            <a:off x="3124200" y="6356350"/>
            <a:ext cx="2895600" cy="365125"/>
          </a:xfrm>
          <a:prstGeom prst="rect">
            <a:avLst/>
          </a:prstGeom>
        </p:spPr>
        <p:txBody>
          <a:bodyPr/>
          <a:lstStyle>
            <a:lvl1pPr defTabSz="457200">
              <a:defRPr>
                <a:solidFill>
                  <a:srgbClr val="000000"/>
                </a:solidFill>
                <a:latin typeface="Arial" charset="0"/>
                <a:ea typeface="MS PGothic" charset="0"/>
                <a:cs typeface="MS PGothic" charset="0"/>
              </a:defRPr>
            </a:lvl1pPr>
          </a:lstStyle>
          <a:p>
            <a:pPr>
              <a:defRPr/>
            </a:pPr>
            <a:endParaRPr lang="en-US"/>
          </a:p>
        </p:txBody>
      </p:sp>
      <p:sp>
        <p:nvSpPr>
          <p:cNvPr id="6" name="Slide Number Placeholder 5">
            <a:extLst>
              <a:ext uri="{FF2B5EF4-FFF2-40B4-BE49-F238E27FC236}">
                <a16:creationId xmlns:a16="http://schemas.microsoft.com/office/drawing/2014/main" id="{962C1462-6574-4887-94FE-63591659CDB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a:defRPr>
                <a:solidFill>
                  <a:srgbClr val="000000"/>
                </a:solidFill>
              </a:defRPr>
            </a:lvl1pPr>
          </a:lstStyle>
          <a:p>
            <a:pPr>
              <a:defRPr/>
            </a:pPr>
            <a:fld id="{D1662781-EE95-4996-B64B-F318625F7B3E}" type="slidenum">
              <a:rPr lang="en-GB" altLang="en-US"/>
              <a:pPr>
                <a:defRPr/>
              </a:pPr>
              <a:t>‹#›</a:t>
            </a:fld>
            <a:endParaRPr lang="en-GB" altLang="en-US"/>
          </a:p>
        </p:txBody>
      </p:sp>
    </p:spTree>
    <p:extLst>
      <p:ext uri="{BB962C8B-B14F-4D97-AF65-F5344CB8AC3E}">
        <p14:creationId xmlns:p14="http://schemas.microsoft.com/office/powerpoint/2010/main" val="19103358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5067583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1027063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a:t>Click to edit Master text styles</a:t>
            </a:r>
          </a:p>
        </p:txBody>
      </p:sp>
    </p:spTree>
    <p:extLst>
      <p:ext uri="{BB962C8B-B14F-4D97-AF65-F5344CB8AC3E}">
        <p14:creationId xmlns:p14="http://schemas.microsoft.com/office/powerpoint/2010/main" val="25065648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86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7CA779C-2E6B-4546-8798-5B3483F1D86B}"/>
              </a:ext>
            </a:extLst>
          </p:cNvPr>
          <p:cNvSpPr>
            <a:spLocks noGrp="1" noChangeArrowheads="1"/>
          </p:cNvSpPr>
          <p:nvPr>
            <p:ph type="sldNum" sz="quarter" idx="10"/>
          </p:nvPr>
        </p:nvSpPr>
        <p:spPr>
          <a:ln/>
        </p:spPr>
        <p:txBody>
          <a:bodyPr/>
          <a:lstStyle>
            <a:lvl1pPr>
              <a:defRPr/>
            </a:lvl1pPr>
          </a:lstStyle>
          <a:p>
            <a:pPr>
              <a:defRPr/>
            </a:pPr>
            <a:fld id="{B0078708-ADE3-493A-8FC3-756897CE1530}" type="slidenum">
              <a:rPr lang="en-GB" altLang="fi-FI"/>
              <a:pPr>
                <a:defRPr/>
              </a:pPr>
              <a:t>‹#›</a:t>
            </a:fld>
            <a:endParaRPr lang="en-GB" altLang="fi-FI"/>
          </a:p>
        </p:txBody>
      </p:sp>
    </p:spTree>
    <p:extLst>
      <p:ext uri="{BB962C8B-B14F-4D97-AF65-F5344CB8AC3E}">
        <p14:creationId xmlns:p14="http://schemas.microsoft.com/office/powerpoint/2010/main" val="238658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2AECF6AA-98DA-452A-BB78-F7EE79B90EF2}"/>
              </a:ext>
            </a:extLst>
          </p:cNvPr>
          <p:cNvSpPr>
            <a:spLocks noGrp="1" noChangeArrowheads="1"/>
          </p:cNvSpPr>
          <p:nvPr>
            <p:ph type="sldNum" sz="quarter" idx="10"/>
          </p:nvPr>
        </p:nvSpPr>
        <p:spPr>
          <a:ln/>
        </p:spPr>
        <p:txBody>
          <a:bodyPr/>
          <a:lstStyle>
            <a:lvl1pPr>
              <a:defRPr/>
            </a:lvl1pPr>
          </a:lstStyle>
          <a:p>
            <a:pPr>
              <a:defRPr/>
            </a:pPr>
            <a:fld id="{2BF699B8-5A47-47AF-8D9E-1AB62C64F8AB}" type="slidenum">
              <a:rPr lang="en-GB" altLang="fi-FI"/>
              <a:pPr>
                <a:defRPr/>
              </a:pPr>
              <a:t>‹#›</a:t>
            </a:fld>
            <a:endParaRPr lang="en-GB" altLang="fi-FI"/>
          </a:p>
        </p:txBody>
      </p:sp>
    </p:spTree>
    <p:extLst>
      <p:ext uri="{BB962C8B-B14F-4D97-AF65-F5344CB8AC3E}">
        <p14:creationId xmlns:p14="http://schemas.microsoft.com/office/powerpoint/2010/main" val="41600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0CF0D395-E148-493A-BE70-3F2633A260C2}"/>
              </a:ext>
            </a:extLst>
          </p:cNvPr>
          <p:cNvSpPr>
            <a:spLocks noGrp="1" noChangeArrowheads="1"/>
          </p:cNvSpPr>
          <p:nvPr>
            <p:ph type="sldNum" sz="quarter" idx="10"/>
          </p:nvPr>
        </p:nvSpPr>
        <p:spPr>
          <a:ln/>
        </p:spPr>
        <p:txBody>
          <a:bodyPr/>
          <a:lstStyle>
            <a:lvl1pPr>
              <a:defRPr/>
            </a:lvl1pPr>
          </a:lstStyle>
          <a:p>
            <a:pPr>
              <a:defRPr/>
            </a:pPr>
            <a:fld id="{8154BBBE-8C78-46D0-A263-526C8C670BF2}" type="slidenum">
              <a:rPr lang="en-GB" altLang="fi-FI"/>
              <a:pPr>
                <a:defRPr/>
              </a:pPr>
              <a:t>‹#›</a:t>
            </a:fld>
            <a:endParaRPr lang="en-GB" altLang="fi-FI"/>
          </a:p>
        </p:txBody>
      </p:sp>
    </p:spTree>
    <p:extLst>
      <p:ext uri="{BB962C8B-B14F-4D97-AF65-F5344CB8AC3E}">
        <p14:creationId xmlns:p14="http://schemas.microsoft.com/office/powerpoint/2010/main" val="234138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5.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4.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EB000682-0AAB-4C6D-A6AC-F38E2F0EBD13}"/>
              </a:ext>
            </a:extLst>
          </p:cNvPr>
          <p:cNvSpPr>
            <a:spLocks noChangeArrowheads="1"/>
          </p:cNvSpPr>
          <p:nvPr/>
        </p:nvSpPr>
        <p:spPr bwMode="auto">
          <a:xfrm>
            <a:off x="0" y="1582738"/>
            <a:ext cx="9144000" cy="5275262"/>
          </a:xfrm>
          <a:prstGeom prst="rect">
            <a:avLst/>
          </a:prstGeom>
          <a:solidFill>
            <a:srgbClr val="BCCE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defRPr/>
            </a:pPr>
            <a:endParaRPr lang="en-US" altLang="en-US"/>
          </a:p>
        </p:txBody>
      </p:sp>
      <p:sp>
        <p:nvSpPr>
          <p:cNvPr id="1027" name="Rectangle 2">
            <a:extLst>
              <a:ext uri="{FF2B5EF4-FFF2-40B4-BE49-F238E27FC236}">
                <a16:creationId xmlns:a16="http://schemas.microsoft.com/office/drawing/2014/main" id="{2EA75924-B6D0-4DE5-89E8-38334EC8F896}"/>
              </a:ext>
            </a:extLst>
          </p:cNvPr>
          <p:cNvSpPr>
            <a:spLocks noGrp="1" noChangeArrowheads="1"/>
          </p:cNvSpPr>
          <p:nvPr>
            <p:ph type="title"/>
          </p:nvPr>
        </p:nvSpPr>
        <p:spPr bwMode="auto">
          <a:xfrm>
            <a:off x="466725" y="1870075"/>
            <a:ext cx="8353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i-FI"/>
              <a:t>Click to edit Master title style</a:t>
            </a:r>
          </a:p>
        </p:txBody>
      </p:sp>
      <p:sp>
        <p:nvSpPr>
          <p:cNvPr id="1028" name="Rectangle 3">
            <a:extLst>
              <a:ext uri="{FF2B5EF4-FFF2-40B4-BE49-F238E27FC236}">
                <a16:creationId xmlns:a16="http://schemas.microsoft.com/office/drawing/2014/main" id="{4AC53F47-AAEF-48B0-A2F0-F272AE4BF539}"/>
              </a:ext>
            </a:extLst>
          </p:cNvPr>
          <p:cNvSpPr>
            <a:spLocks noGrp="1" noChangeArrowheads="1"/>
          </p:cNvSpPr>
          <p:nvPr>
            <p:ph type="body" idx="1"/>
          </p:nvPr>
        </p:nvSpPr>
        <p:spPr bwMode="auto">
          <a:xfrm>
            <a:off x="466725" y="3068638"/>
            <a:ext cx="83534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1030" name="Rectangle 6">
            <a:extLst>
              <a:ext uri="{FF2B5EF4-FFF2-40B4-BE49-F238E27FC236}">
                <a16:creationId xmlns:a16="http://schemas.microsoft.com/office/drawing/2014/main" id="{06CA9862-7FAA-4759-B686-7193A3EBA5EA}"/>
              </a:ext>
            </a:extLst>
          </p:cNvPr>
          <p:cNvSpPr>
            <a:spLocks noGrp="1" noChangeArrowheads="1"/>
          </p:cNvSpPr>
          <p:nvPr>
            <p:ph type="sldNum" sz="quarter" idx="4"/>
          </p:nvPr>
        </p:nvSpPr>
        <p:spPr bwMode="auto">
          <a:xfrm>
            <a:off x="466725" y="6440488"/>
            <a:ext cx="296863" cy="2905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300">
                <a:cs typeface="Arial" panose="020B0604020202020204" pitchFamily="34" charset="0"/>
              </a:defRPr>
            </a:lvl1pPr>
          </a:lstStyle>
          <a:p>
            <a:pPr>
              <a:defRPr/>
            </a:pPr>
            <a:fld id="{6225DC9E-BD88-48F8-8FF1-586D59482E0E}" type="slidenum">
              <a:rPr lang="en-GB" altLang="fi-FI"/>
              <a:pPr>
                <a:defRPr/>
              </a:pPr>
              <a:t>‹#›</a:t>
            </a:fld>
            <a:endParaRPr lang="en-GB" altLang="fi-FI"/>
          </a:p>
        </p:txBody>
      </p:sp>
      <p:pic>
        <p:nvPicPr>
          <p:cNvPr id="2" name="Picture 7" descr="&#10;RGB_A4.jpg                                                     0005E427HF6                            C56E8EC6:">
            <a:extLst>
              <a:ext uri="{FF2B5EF4-FFF2-40B4-BE49-F238E27FC236}">
                <a16:creationId xmlns:a16="http://schemas.microsoft.com/office/drawing/2014/main" id="{AF432D08-A0D3-411E-BB14-1950E4FA131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371475"/>
            <a:ext cx="20256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66"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Lst>
  <p:hf hdr="0" ftr="0" dt="0"/>
  <p:txStyles>
    <p:titleStyle>
      <a:lvl1pPr algn="l" rtl="0" eaLnBrk="0" fontAlgn="base" hangingPunct="0">
        <a:spcBef>
          <a:spcPct val="0"/>
        </a:spcBef>
        <a:spcAft>
          <a:spcPct val="0"/>
        </a:spcAft>
        <a:defRPr sz="3900">
          <a:solidFill>
            <a:srgbClr val="054692"/>
          </a:solidFill>
          <a:latin typeface="+mj-lt"/>
          <a:ea typeface="MS PGothic" panose="020B0600070205080204" pitchFamily="34" charset="-128"/>
          <a:cs typeface="+mj-cs"/>
        </a:defRPr>
      </a:lvl1pPr>
      <a:lvl2pPr algn="l" rtl="0" eaLnBrk="0" fontAlgn="base" hangingPunct="0">
        <a:spcBef>
          <a:spcPct val="0"/>
        </a:spcBef>
        <a:spcAft>
          <a:spcPct val="0"/>
        </a:spcAft>
        <a:defRPr sz="3900">
          <a:solidFill>
            <a:srgbClr val="054692"/>
          </a:solidFill>
          <a:latin typeface="Arial" charset="0"/>
          <a:ea typeface="MS PGothic" panose="020B0600070205080204" pitchFamily="34" charset="-128"/>
        </a:defRPr>
      </a:lvl2pPr>
      <a:lvl3pPr algn="l" rtl="0" eaLnBrk="0" fontAlgn="base" hangingPunct="0">
        <a:spcBef>
          <a:spcPct val="0"/>
        </a:spcBef>
        <a:spcAft>
          <a:spcPct val="0"/>
        </a:spcAft>
        <a:defRPr sz="3900">
          <a:solidFill>
            <a:srgbClr val="054692"/>
          </a:solidFill>
          <a:latin typeface="Arial" charset="0"/>
          <a:ea typeface="MS PGothic" panose="020B0600070205080204" pitchFamily="34" charset="-128"/>
        </a:defRPr>
      </a:lvl3pPr>
      <a:lvl4pPr algn="l" rtl="0" eaLnBrk="0" fontAlgn="base" hangingPunct="0">
        <a:spcBef>
          <a:spcPct val="0"/>
        </a:spcBef>
        <a:spcAft>
          <a:spcPct val="0"/>
        </a:spcAft>
        <a:defRPr sz="3900">
          <a:solidFill>
            <a:srgbClr val="054692"/>
          </a:solidFill>
          <a:latin typeface="Arial" charset="0"/>
          <a:ea typeface="MS PGothic" panose="020B0600070205080204" pitchFamily="34" charset="-128"/>
        </a:defRPr>
      </a:lvl4pPr>
      <a:lvl5pPr algn="l" rtl="0" eaLnBrk="0" fontAlgn="base" hangingPunct="0">
        <a:spcBef>
          <a:spcPct val="0"/>
        </a:spcBef>
        <a:spcAft>
          <a:spcPct val="0"/>
        </a:spcAft>
        <a:defRPr sz="3900">
          <a:solidFill>
            <a:srgbClr val="054692"/>
          </a:solidFill>
          <a:latin typeface="Arial" charset="0"/>
          <a:ea typeface="MS PGothic" panose="020B0600070205080204" pitchFamily="34" charset="-128"/>
        </a:defRPr>
      </a:lvl5pPr>
      <a:lvl6pPr marL="457200" algn="l" rtl="0" fontAlgn="base">
        <a:spcBef>
          <a:spcPct val="0"/>
        </a:spcBef>
        <a:spcAft>
          <a:spcPct val="0"/>
        </a:spcAft>
        <a:defRPr sz="3900">
          <a:solidFill>
            <a:srgbClr val="054692"/>
          </a:solidFill>
          <a:latin typeface="Arial" charset="0"/>
        </a:defRPr>
      </a:lvl6pPr>
      <a:lvl7pPr marL="914400" algn="l" rtl="0" fontAlgn="base">
        <a:spcBef>
          <a:spcPct val="0"/>
        </a:spcBef>
        <a:spcAft>
          <a:spcPct val="0"/>
        </a:spcAft>
        <a:defRPr sz="3900">
          <a:solidFill>
            <a:srgbClr val="054692"/>
          </a:solidFill>
          <a:latin typeface="Arial" charset="0"/>
        </a:defRPr>
      </a:lvl7pPr>
      <a:lvl8pPr marL="1371600" algn="l" rtl="0" fontAlgn="base">
        <a:spcBef>
          <a:spcPct val="0"/>
        </a:spcBef>
        <a:spcAft>
          <a:spcPct val="0"/>
        </a:spcAft>
        <a:defRPr sz="3900">
          <a:solidFill>
            <a:srgbClr val="054692"/>
          </a:solidFill>
          <a:latin typeface="Arial" charset="0"/>
        </a:defRPr>
      </a:lvl8pPr>
      <a:lvl9pPr marL="1828800" algn="l" rtl="0" fontAlgn="base">
        <a:spcBef>
          <a:spcPct val="0"/>
        </a:spcBef>
        <a:spcAft>
          <a:spcPct val="0"/>
        </a:spcAft>
        <a:defRPr sz="3900">
          <a:solidFill>
            <a:srgbClr val="054692"/>
          </a:solidFill>
          <a:latin typeface="Arial" charset="0"/>
        </a:defRPr>
      </a:lvl9pPr>
    </p:titleStyle>
    <p:bodyStyle>
      <a:lvl1pPr marL="342900" indent="-342900" algn="l" rtl="0" eaLnBrk="0" fontAlgn="base" hangingPunct="0">
        <a:spcBef>
          <a:spcPct val="20000"/>
        </a:spcBef>
        <a:spcAft>
          <a:spcPct val="0"/>
        </a:spcAft>
        <a:defRPr sz="1900" b="1">
          <a:solidFill>
            <a:schemeClr val="tx1"/>
          </a:solidFill>
          <a:latin typeface="+mn-lt"/>
          <a:ea typeface="MS PGothic" panose="020B0600070205080204" pitchFamily="34" charset="-128"/>
          <a:cs typeface="+mn-cs"/>
        </a:defRPr>
      </a:lvl1pPr>
      <a:lvl2pPr marL="225425" indent="-223838" algn="l" rtl="0" eaLnBrk="0" fontAlgn="base" hangingPunct="0">
        <a:spcBef>
          <a:spcPct val="20000"/>
        </a:spcBef>
        <a:spcAft>
          <a:spcPct val="0"/>
        </a:spcAft>
        <a:buChar char="•"/>
        <a:defRPr sz="1900">
          <a:solidFill>
            <a:schemeClr val="tx1"/>
          </a:solidFill>
          <a:latin typeface="+mn-lt"/>
          <a:ea typeface="MS PGothic" panose="020B0600070205080204" pitchFamily="34" charset="-128"/>
        </a:defRPr>
      </a:lvl2pPr>
      <a:lvl3pPr marL="485775" indent="-258763" algn="l" rtl="0" eaLnBrk="0" fontAlgn="base" hangingPunct="0">
        <a:spcBef>
          <a:spcPct val="20000"/>
        </a:spcBef>
        <a:spcAft>
          <a:spcPct val="0"/>
        </a:spcAft>
        <a:buFont typeface="Arial" panose="020B0604020202020204" pitchFamily="34" charset="0"/>
        <a:buChar char="–"/>
        <a:defRPr sz="1900">
          <a:solidFill>
            <a:schemeClr val="tx1"/>
          </a:solidFill>
          <a:latin typeface="+mn-lt"/>
          <a:ea typeface="MS PGothic" panose="020B0600070205080204" pitchFamily="34" charset="-128"/>
        </a:defRPr>
      </a:lvl3pPr>
      <a:lvl4pPr marL="746125" indent="-258763" algn="l" rtl="0" eaLnBrk="0" fontAlgn="base" hangingPunct="0">
        <a:spcBef>
          <a:spcPct val="20000"/>
        </a:spcBef>
        <a:spcAft>
          <a:spcPct val="0"/>
        </a:spcAft>
        <a:buFont typeface="Wingdings" panose="05000000000000000000" pitchFamily="2" charset="2"/>
        <a:buChar char="§"/>
        <a:defRPr sz="1900">
          <a:solidFill>
            <a:schemeClr val="tx1"/>
          </a:solidFill>
          <a:latin typeface="+mn-lt"/>
          <a:ea typeface="MS PGothic" panose="020B0600070205080204" pitchFamily="34" charset="-128"/>
        </a:defRPr>
      </a:lvl4pPr>
      <a:lvl5pPr marL="958850" indent="-211138" algn="l" rtl="0" eaLnBrk="0" fontAlgn="base" hangingPunct="0">
        <a:spcBef>
          <a:spcPct val="20000"/>
        </a:spcBef>
        <a:spcAft>
          <a:spcPct val="0"/>
        </a:spcAft>
        <a:buChar char="»"/>
        <a:defRPr sz="1900">
          <a:solidFill>
            <a:schemeClr val="tx1"/>
          </a:solidFill>
          <a:latin typeface="+mn-lt"/>
          <a:ea typeface="MS PGothic" panose="020B0600070205080204" pitchFamily="34" charset="-128"/>
        </a:defRPr>
      </a:lvl5pPr>
      <a:lvl6pPr marL="1416050" indent="-211138" algn="l" rtl="0" fontAlgn="base">
        <a:spcBef>
          <a:spcPct val="20000"/>
        </a:spcBef>
        <a:spcAft>
          <a:spcPct val="0"/>
        </a:spcAft>
        <a:buChar char="»"/>
        <a:defRPr sz="1900">
          <a:solidFill>
            <a:schemeClr val="tx1"/>
          </a:solidFill>
          <a:latin typeface="+mn-lt"/>
        </a:defRPr>
      </a:lvl6pPr>
      <a:lvl7pPr marL="1873250" indent="-211138" algn="l" rtl="0" fontAlgn="base">
        <a:spcBef>
          <a:spcPct val="20000"/>
        </a:spcBef>
        <a:spcAft>
          <a:spcPct val="0"/>
        </a:spcAft>
        <a:buChar char="»"/>
        <a:defRPr sz="1900">
          <a:solidFill>
            <a:schemeClr val="tx1"/>
          </a:solidFill>
          <a:latin typeface="+mn-lt"/>
        </a:defRPr>
      </a:lvl7pPr>
      <a:lvl8pPr marL="2330450" indent="-211138" algn="l" rtl="0" fontAlgn="base">
        <a:spcBef>
          <a:spcPct val="20000"/>
        </a:spcBef>
        <a:spcAft>
          <a:spcPct val="0"/>
        </a:spcAft>
        <a:buChar char="»"/>
        <a:defRPr sz="1900">
          <a:solidFill>
            <a:schemeClr val="tx1"/>
          </a:solidFill>
          <a:latin typeface="+mn-lt"/>
        </a:defRPr>
      </a:lvl8pPr>
      <a:lvl9pPr marL="2787650" indent="-211138"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8C99">
            <a:alpha val="50195"/>
          </a:srgbClr>
        </a:solidFill>
        <a:effectLst/>
      </p:bgPr>
    </p:bg>
    <p:spTree>
      <p:nvGrpSpPr>
        <p:cNvPr id="1" name=""/>
        <p:cNvGrpSpPr/>
        <p:nvPr/>
      </p:nvGrpSpPr>
      <p:grpSpPr>
        <a:xfrm>
          <a:off x="0" y="0"/>
          <a:ext cx="0" cy="0"/>
          <a:chOff x="0" y="0"/>
          <a:chExt cx="0" cy="0"/>
        </a:xfrm>
      </p:grpSpPr>
      <p:pic>
        <p:nvPicPr>
          <p:cNvPr id="2050" name="Picture 6" descr="IoE_286_landscape.png">
            <a:extLst>
              <a:ext uri="{FF2B5EF4-FFF2-40B4-BE49-F238E27FC236}">
                <a16:creationId xmlns:a16="http://schemas.microsoft.com/office/drawing/2014/main" id="{CE88BD26-6DB5-4E46-B2A0-220800787D5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3" r:id="rId1"/>
    <p:sldLayoutId id="2147484467" r:id="rId2"/>
    <p:sldLayoutId id="2147484444" r:id="rId3"/>
    <p:sldLayoutId id="2147484445" r:id="rId4"/>
    <p:sldLayoutId id="2147484468" r:id="rId5"/>
    <p:sldLayoutId id="2147484469" r:id="rId6"/>
    <p:sldLayoutId id="2147484470" r:id="rId7"/>
    <p:sldLayoutId id="2147484471" r:id="rId8"/>
    <p:sldLayoutId id="2147484446" r:id="rId9"/>
    <p:sldLayoutId id="2147484447" r:id="rId10"/>
    <p:sldLayoutId id="2147484448" r:id="rId11"/>
    <p:sldLayoutId id="2147484449" r:id="rId12"/>
    <p:sldLayoutId id="2147484472"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FD4D7"/>
        </a:solidFill>
        <a:effectLst/>
      </p:bgPr>
    </p:bg>
    <p:spTree>
      <p:nvGrpSpPr>
        <p:cNvPr id="1" name=""/>
        <p:cNvGrpSpPr/>
        <p:nvPr/>
      </p:nvGrpSpPr>
      <p:grpSpPr>
        <a:xfrm>
          <a:off x="0" y="0"/>
          <a:ext cx="0" cy="0"/>
          <a:chOff x="0" y="0"/>
          <a:chExt cx="0" cy="0"/>
        </a:xfrm>
      </p:grpSpPr>
      <p:pic>
        <p:nvPicPr>
          <p:cNvPr id="3074" name="Picture 6" descr="IoE_286_landscape.png">
            <a:extLst>
              <a:ext uri="{FF2B5EF4-FFF2-40B4-BE49-F238E27FC236}">
                <a16:creationId xmlns:a16="http://schemas.microsoft.com/office/drawing/2014/main" id="{C101DC43-8834-4457-92F3-5E5C3A38E350}"/>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73" r:id="rId2"/>
    <p:sldLayoutId id="2147484451" r:id="rId3"/>
    <p:sldLayoutId id="2147484452" r:id="rId4"/>
    <p:sldLayoutId id="2147484453" r:id="rId5"/>
    <p:sldLayoutId id="2147484474" r:id="rId6"/>
    <p:sldLayoutId id="2147484475" r:id="rId7"/>
    <p:sldLayoutId id="2147484476" r:id="rId8"/>
    <p:sldLayoutId id="2147484477" r:id="rId9"/>
    <p:sldLayoutId id="2147484454" r:id="rId10"/>
    <p:sldLayoutId id="2147484455" r:id="rId11"/>
    <p:sldLayoutId id="2147484456" r:id="rId12"/>
    <p:sldLayoutId id="2147484457" r:id="rId13"/>
    <p:sldLayoutId id="2147484478" r:id="rId14"/>
    <p:sldLayoutId id="2147484479" r:id="rId15"/>
    <p:sldLayoutId id="2147484480"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BE152B7D-9E1A-4D8E-9DBD-8F9EA46DBC55}"/>
              </a:ext>
            </a:extLst>
          </p:cNvPr>
          <p:cNvSpPr txBox="1">
            <a:spLocks noChangeArrowheads="1"/>
          </p:cNvSpPr>
          <p:nvPr/>
        </p:nvSpPr>
        <p:spPr bwMode="auto">
          <a:xfrm>
            <a:off x="2498725" y="3336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GB" altLang="en-GB" sz="2400">
              <a:solidFill>
                <a:srgbClr val="000000"/>
              </a:solidFill>
              <a:latin typeface="Times" panose="02020603050405020304" pitchFamily="18" charset="0"/>
            </a:endParaRPr>
          </a:p>
        </p:txBody>
      </p:sp>
      <p:sp>
        <p:nvSpPr>
          <p:cNvPr id="4099" name="Text Box 3">
            <a:extLst>
              <a:ext uri="{FF2B5EF4-FFF2-40B4-BE49-F238E27FC236}">
                <a16:creationId xmlns:a16="http://schemas.microsoft.com/office/drawing/2014/main" id="{4E03AAA8-BDDD-4ADB-B5DF-C4CEFDD709CA}"/>
              </a:ext>
            </a:extLst>
          </p:cNvPr>
          <p:cNvSpPr txBox="1">
            <a:spLocks noChangeArrowheads="1"/>
          </p:cNvSpPr>
          <p:nvPr/>
        </p:nvSpPr>
        <p:spPr bwMode="auto">
          <a:xfrm>
            <a:off x="2498725" y="31083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endParaRPr lang="en-GB" altLang="en-GB" sz="2400">
              <a:solidFill>
                <a:srgbClr val="000000"/>
              </a:solidFill>
              <a:latin typeface="Times" panose="02020603050405020304" pitchFamily="18" charset="0"/>
            </a:endParaRPr>
          </a:p>
        </p:txBody>
      </p:sp>
      <p:sp>
        <p:nvSpPr>
          <p:cNvPr id="4100" name="Rectangle 4">
            <a:extLst>
              <a:ext uri="{FF2B5EF4-FFF2-40B4-BE49-F238E27FC236}">
                <a16:creationId xmlns:a16="http://schemas.microsoft.com/office/drawing/2014/main" id="{F9E70C5F-B493-48CF-A0F7-8CE954924579}"/>
              </a:ext>
            </a:extLst>
          </p:cNvPr>
          <p:cNvSpPr>
            <a:spLocks noGrp="1" noChangeArrowheads="1"/>
          </p:cNvSpPr>
          <p:nvPr>
            <p:ph type="title"/>
          </p:nvPr>
        </p:nvSpPr>
        <p:spPr bwMode="auto">
          <a:xfrm>
            <a:off x="515938" y="304800"/>
            <a:ext cx="59610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GB"/>
              <a:t>Click to edit Master title style</a:t>
            </a:r>
          </a:p>
        </p:txBody>
      </p:sp>
      <p:sp>
        <p:nvSpPr>
          <p:cNvPr id="4101" name="Rectangle 5">
            <a:extLst>
              <a:ext uri="{FF2B5EF4-FFF2-40B4-BE49-F238E27FC236}">
                <a16:creationId xmlns:a16="http://schemas.microsoft.com/office/drawing/2014/main" id="{5490AF7B-58EC-4875-9277-46990B2CB41E}"/>
              </a:ext>
            </a:extLst>
          </p:cNvPr>
          <p:cNvSpPr>
            <a:spLocks noGrp="1" noChangeArrowheads="1"/>
          </p:cNvSpPr>
          <p:nvPr>
            <p:ph type="body" idx="1"/>
          </p:nvPr>
        </p:nvSpPr>
        <p:spPr bwMode="auto">
          <a:xfrm>
            <a:off x="554038" y="1871663"/>
            <a:ext cx="8285162"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GB"/>
              <a:t>Click to edit Master text styles</a:t>
            </a:r>
          </a:p>
          <a:p>
            <a:pPr lvl="1"/>
            <a:r>
              <a:rPr lang="en-US" altLang="en-GB"/>
              <a:t>Second level</a:t>
            </a:r>
          </a:p>
          <a:p>
            <a:pPr lvl="2"/>
            <a:r>
              <a:rPr lang="en-US" altLang="en-GB"/>
              <a:t>Third level</a:t>
            </a:r>
          </a:p>
          <a:p>
            <a:pPr lvl="3"/>
            <a:r>
              <a:rPr lang="en-US" altLang="en-GB"/>
              <a:t>Fourth level</a:t>
            </a:r>
          </a:p>
          <a:p>
            <a:pPr lvl="4"/>
            <a:r>
              <a:rPr lang="en-US" altLang="en-GB"/>
              <a:t>Fifth level</a:t>
            </a:r>
          </a:p>
        </p:txBody>
      </p:sp>
      <p:sp>
        <p:nvSpPr>
          <p:cNvPr id="4102" name="Line 6">
            <a:extLst>
              <a:ext uri="{FF2B5EF4-FFF2-40B4-BE49-F238E27FC236}">
                <a16:creationId xmlns:a16="http://schemas.microsoft.com/office/drawing/2014/main" id="{1CD9B483-8549-4026-A4FB-6D5C9C463003}"/>
              </a:ext>
            </a:extLst>
          </p:cNvPr>
          <p:cNvSpPr>
            <a:spLocks noChangeShapeType="1"/>
          </p:cNvSpPr>
          <p:nvPr/>
        </p:nvSpPr>
        <p:spPr bwMode="auto">
          <a:xfrm>
            <a:off x="0" y="1295400"/>
            <a:ext cx="9144000" cy="0"/>
          </a:xfrm>
          <a:prstGeom prst="line">
            <a:avLst/>
          </a:prstGeom>
          <a:noFill/>
          <a:ln w="17526">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pic>
        <p:nvPicPr>
          <p:cNvPr id="4103" name="Picture 7" descr="Us_pos_CMYK">
            <a:extLst>
              <a:ext uri="{FF2B5EF4-FFF2-40B4-BE49-F238E27FC236}">
                <a16:creationId xmlns:a16="http://schemas.microsoft.com/office/drawing/2014/main" id="{81F05E91-146D-4C2C-BFDA-6630E71595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8727" b="19583"/>
          <a:stretch>
            <a:fillRect/>
          </a:stretch>
        </p:blipFill>
        <p:spPr bwMode="auto">
          <a:xfrm>
            <a:off x="6172200" y="228600"/>
            <a:ext cx="28194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44" name="Rectangle 8">
            <a:extLst>
              <a:ext uri="{FF2B5EF4-FFF2-40B4-BE49-F238E27FC236}">
                <a16:creationId xmlns:a16="http://schemas.microsoft.com/office/drawing/2014/main" id="{CBF4827E-AB44-4D36-A505-501508173C3F}"/>
              </a:ext>
            </a:extLst>
          </p:cNvPr>
          <p:cNvSpPr>
            <a:spLocks noGrp="1" noChangeArrowheads="1"/>
          </p:cNvSpPr>
          <p:nvPr>
            <p:ph type="dt" sz="quarter" idx="2"/>
          </p:nvPr>
        </p:nvSpPr>
        <p:spPr bwMode="auto">
          <a:xfrm>
            <a:off x="7308850" y="6165850"/>
            <a:ext cx="1512888"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1200">
                <a:solidFill>
                  <a:srgbClr val="326065"/>
                </a:solidFill>
                <a:latin typeface="+mn-lt"/>
                <a:ea typeface="+mn-ea"/>
                <a:cs typeface="Arial" charset="0"/>
              </a:defRPr>
            </a:lvl1pPr>
          </a:lstStyle>
          <a:p>
            <a:pPr>
              <a:defRPr/>
            </a:pPr>
            <a:fld id="{574DC585-ABD0-43A8-B390-4716BB881571}" type="datetime3">
              <a:rPr lang="en-US"/>
              <a:pPr>
                <a:defRPr/>
              </a:pPr>
              <a:t>13 December 2018</a:t>
            </a:fld>
            <a:endParaRPr lang="en-GB" altLang="en-GB"/>
          </a:p>
        </p:txBody>
      </p:sp>
      <p:sp>
        <p:nvSpPr>
          <p:cNvPr id="295945" name="Rectangle 9">
            <a:extLst>
              <a:ext uri="{FF2B5EF4-FFF2-40B4-BE49-F238E27FC236}">
                <a16:creationId xmlns:a16="http://schemas.microsoft.com/office/drawing/2014/main" id="{149A37A2-EB2D-4DB8-80AC-198ABAF572CD}"/>
              </a:ext>
            </a:extLst>
          </p:cNvPr>
          <p:cNvSpPr>
            <a:spLocks noGrp="1" noChangeArrowheads="1"/>
          </p:cNvSpPr>
          <p:nvPr>
            <p:ph type="ftr" sz="quarter" idx="3"/>
          </p:nvPr>
        </p:nvSpPr>
        <p:spPr bwMode="auto">
          <a:xfrm>
            <a:off x="539750" y="6165850"/>
            <a:ext cx="6408738"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rgbClr val="326065"/>
                </a:solidFill>
                <a:latin typeface="+mn-lt"/>
                <a:ea typeface="+mn-ea"/>
                <a:cs typeface="Arial" charset="0"/>
              </a:defRPr>
            </a:lvl1pPr>
          </a:lstStyle>
          <a:p>
            <a:pPr>
              <a:defRPr/>
            </a:pPr>
            <a:endParaRPr lang="en-GB" altLang="en-GB"/>
          </a:p>
          <a:p>
            <a:pPr>
              <a:defRPr/>
            </a:pPr>
            <a:endParaRPr lang="en-US"/>
          </a:p>
        </p:txBody>
      </p:sp>
      <p:sp>
        <p:nvSpPr>
          <p:cNvPr id="295946" name="Rectangle 10">
            <a:extLst>
              <a:ext uri="{FF2B5EF4-FFF2-40B4-BE49-F238E27FC236}">
                <a16:creationId xmlns:a16="http://schemas.microsoft.com/office/drawing/2014/main" id="{3FCCEBC8-DB37-4629-B961-53650525D4A9}"/>
              </a:ext>
            </a:extLst>
          </p:cNvPr>
          <p:cNvSpPr>
            <a:spLocks noGrp="1" noChangeArrowheads="1"/>
          </p:cNvSpPr>
          <p:nvPr>
            <p:ph type="sldNum" sz="quarter" idx="4"/>
          </p:nvPr>
        </p:nvSpPr>
        <p:spPr bwMode="auto">
          <a:xfrm>
            <a:off x="0" y="6165850"/>
            <a:ext cx="468313" cy="4318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rgbClr val="326065"/>
                </a:solidFill>
                <a:latin typeface="+mn-lt"/>
                <a:ea typeface="+mn-ea"/>
                <a:cs typeface="Arial" charset="0"/>
              </a:defRPr>
            </a:lvl1pPr>
          </a:lstStyle>
          <a:p>
            <a:pPr>
              <a:defRPr/>
            </a:pPr>
            <a:fld id="{1E043BBE-C7AA-4568-A001-7AE6737A87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hf sldNum="0" hdr="0" ftr="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defRPr>
      </a:lvl2pPr>
      <a:lvl3pPr algn="l" rtl="0" eaLnBrk="0" fontAlgn="base" hangingPunct="0">
        <a:spcBef>
          <a:spcPct val="0"/>
        </a:spcBef>
        <a:spcAft>
          <a:spcPct val="0"/>
        </a:spcAft>
        <a:defRPr sz="2600" b="1">
          <a:solidFill>
            <a:schemeClr val="tx1"/>
          </a:solidFill>
          <a:latin typeface="Arial" charset="0"/>
        </a:defRPr>
      </a:lvl3pPr>
      <a:lvl4pPr algn="l" rtl="0" eaLnBrk="0" fontAlgn="base" hangingPunct="0">
        <a:spcBef>
          <a:spcPct val="0"/>
        </a:spcBef>
        <a:spcAft>
          <a:spcPct val="0"/>
        </a:spcAft>
        <a:defRPr sz="2600" b="1">
          <a:solidFill>
            <a:schemeClr val="tx1"/>
          </a:solidFill>
          <a:latin typeface="Arial" charset="0"/>
        </a:defRPr>
      </a:lvl4pPr>
      <a:lvl5pPr algn="l" rtl="0" eaLnBrk="0" fontAlgn="base" hangingPunct="0">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p:titleStyle>
    <p:bodyStyle>
      <a:lvl1pPr marL="182563" indent="-182563" algn="l" rtl="0" eaLnBrk="0" fontAlgn="base" hangingPunct="0">
        <a:lnSpc>
          <a:spcPct val="125000"/>
        </a:lnSpc>
        <a:spcBef>
          <a:spcPct val="0"/>
        </a:spcBef>
        <a:spcAft>
          <a:spcPct val="0"/>
        </a:spcAft>
        <a:buChar char="•"/>
        <a:defRPr sz="2200">
          <a:solidFill>
            <a:schemeClr val="tx1"/>
          </a:solidFill>
          <a:latin typeface="+mn-lt"/>
          <a:ea typeface="+mn-ea"/>
          <a:cs typeface="+mn-cs"/>
        </a:defRPr>
      </a:lvl1pPr>
      <a:lvl2pPr marL="533400" indent="-168275" algn="l" rtl="0" eaLnBrk="0" fontAlgn="base" hangingPunct="0">
        <a:lnSpc>
          <a:spcPct val="125000"/>
        </a:lnSpc>
        <a:spcBef>
          <a:spcPct val="20000"/>
        </a:spcBef>
        <a:spcAft>
          <a:spcPct val="0"/>
        </a:spcAft>
        <a:buFont typeface="Arial" panose="020B0604020202020204" pitchFamily="34" charset="0"/>
        <a:buChar char="-"/>
        <a:defRPr sz="2200">
          <a:solidFill>
            <a:schemeClr val="tx1"/>
          </a:solidFill>
          <a:latin typeface="+mn-lt"/>
        </a:defRPr>
      </a:lvl2pPr>
      <a:lvl3pPr marL="898525" indent="-182563" algn="l" rtl="0" eaLnBrk="0" fontAlgn="base" hangingPunct="0">
        <a:lnSpc>
          <a:spcPct val="125000"/>
        </a:lnSpc>
        <a:spcBef>
          <a:spcPct val="20000"/>
        </a:spcBef>
        <a:spcAft>
          <a:spcPct val="0"/>
        </a:spcAft>
        <a:defRPr sz="2200">
          <a:solidFill>
            <a:schemeClr val="tx1"/>
          </a:solidFill>
          <a:latin typeface="+mn-lt"/>
        </a:defRPr>
      </a:lvl3pPr>
      <a:lvl4pPr marL="1249363" indent="-166688" algn="l" rtl="0" eaLnBrk="0" fontAlgn="base" hangingPunct="0">
        <a:spcBef>
          <a:spcPct val="20000"/>
        </a:spcBef>
        <a:spcAft>
          <a:spcPct val="0"/>
        </a:spcAft>
        <a:buFont typeface="Arial" panose="020B0604020202020204" pitchFamily="34" charset="0"/>
        <a:defRPr sz="2200">
          <a:solidFill>
            <a:schemeClr val="tx1"/>
          </a:solidFill>
          <a:latin typeface="+mn-lt"/>
        </a:defRPr>
      </a:lvl4pPr>
      <a:lvl5pPr marL="1616075" indent="-184150" algn="l" rtl="0" eaLnBrk="0" fontAlgn="base" hangingPunct="0">
        <a:spcBef>
          <a:spcPct val="20000"/>
        </a:spcBef>
        <a:spcAft>
          <a:spcPct val="0"/>
        </a:spcAft>
        <a:defRPr sz="2200">
          <a:solidFill>
            <a:schemeClr val="tx1"/>
          </a:solidFill>
          <a:latin typeface="+mn-lt"/>
        </a:defRPr>
      </a:lvl5pPr>
      <a:lvl6pPr marL="2073275" indent="-184150" algn="l" rtl="0" eaLnBrk="1" fontAlgn="base" hangingPunct="1">
        <a:spcBef>
          <a:spcPct val="20000"/>
        </a:spcBef>
        <a:spcAft>
          <a:spcPct val="0"/>
        </a:spcAft>
        <a:defRPr sz="2200">
          <a:solidFill>
            <a:schemeClr val="tx1"/>
          </a:solidFill>
          <a:latin typeface="+mn-lt"/>
        </a:defRPr>
      </a:lvl6pPr>
      <a:lvl7pPr marL="2530475" indent="-184150" algn="l" rtl="0" eaLnBrk="1" fontAlgn="base" hangingPunct="1">
        <a:spcBef>
          <a:spcPct val="20000"/>
        </a:spcBef>
        <a:spcAft>
          <a:spcPct val="0"/>
        </a:spcAft>
        <a:defRPr sz="2200">
          <a:solidFill>
            <a:schemeClr val="tx1"/>
          </a:solidFill>
          <a:latin typeface="+mn-lt"/>
        </a:defRPr>
      </a:lvl7pPr>
      <a:lvl8pPr marL="2987675" indent="-184150" algn="l" rtl="0" eaLnBrk="1" fontAlgn="base" hangingPunct="1">
        <a:spcBef>
          <a:spcPct val="20000"/>
        </a:spcBef>
        <a:spcAft>
          <a:spcPct val="0"/>
        </a:spcAft>
        <a:defRPr sz="2200">
          <a:solidFill>
            <a:schemeClr val="tx1"/>
          </a:solidFill>
          <a:latin typeface="+mn-lt"/>
        </a:defRPr>
      </a:lvl8pPr>
      <a:lvl9pPr marL="3444875" indent="-184150" algn="l" rtl="0" eaLnBrk="1" fontAlgn="base" hangingPunct="1">
        <a:spcBef>
          <a:spcPct val="20000"/>
        </a:spcBef>
        <a:spcAft>
          <a:spcPct val="0"/>
        </a:spcAft>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9FD4D7"/>
        </a:solidFill>
        <a:effectLst/>
      </p:bgPr>
    </p:bg>
    <p:spTree>
      <p:nvGrpSpPr>
        <p:cNvPr id="1" name=""/>
        <p:cNvGrpSpPr/>
        <p:nvPr/>
      </p:nvGrpSpPr>
      <p:grpSpPr>
        <a:xfrm>
          <a:off x="0" y="0"/>
          <a:ext cx="0" cy="0"/>
          <a:chOff x="0" y="0"/>
          <a:chExt cx="0" cy="0"/>
        </a:xfrm>
      </p:grpSpPr>
      <p:pic>
        <p:nvPicPr>
          <p:cNvPr id="5122" name="Picture 6" descr="IoE_286_landscape.png">
            <a:extLst>
              <a:ext uri="{FF2B5EF4-FFF2-40B4-BE49-F238E27FC236}">
                <a16:creationId xmlns:a16="http://schemas.microsoft.com/office/drawing/2014/main" id="{C6F29C7F-E44D-4D69-B2EB-150D4EBBB548}"/>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8" r:id="rId1"/>
    <p:sldLayoutId id="2147484492" r:id="rId2"/>
    <p:sldLayoutId id="2147484459" r:id="rId3"/>
    <p:sldLayoutId id="2147484460" r:id="rId4"/>
    <p:sldLayoutId id="2147484461" r:id="rId5"/>
    <p:sldLayoutId id="2147484493" r:id="rId6"/>
    <p:sldLayoutId id="2147484494" r:id="rId7"/>
    <p:sldLayoutId id="2147484495" r:id="rId8"/>
    <p:sldLayoutId id="2147484496" r:id="rId9"/>
    <p:sldLayoutId id="2147484462" r:id="rId10"/>
    <p:sldLayoutId id="2147484463" r:id="rId11"/>
    <p:sldLayoutId id="2147484464" r:id="rId12"/>
    <p:sldLayoutId id="2147484465"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Arial" panose="020B060402020202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2FA08D5-F99E-4425-8596-4DA89DB66855}"/>
              </a:ext>
            </a:extLst>
          </p:cNvPr>
          <p:cNvSpPr>
            <a:spLocks noGrp="1"/>
          </p:cNvSpPr>
          <p:nvPr>
            <p:ph type="ctrTitle"/>
          </p:nvPr>
        </p:nvSpPr>
        <p:spPr bwMode="auto">
          <a:xfrm>
            <a:off x="685800" y="1484313"/>
            <a:ext cx="7772400" cy="269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latin typeface="Helvetica" panose="020B0604020202020204" pitchFamily="34" charset="0"/>
                <a:cs typeface="Helvetica" panose="020B0604020202020204" pitchFamily="34" charset="0"/>
              </a:rPr>
              <a:t>Understanding youth wellbeing in intersectional perspective</a:t>
            </a:r>
          </a:p>
        </p:txBody>
      </p:sp>
      <p:sp>
        <p:nvSpPr>
          <p:cNvPr id="39939" name="Subtitle 2">
            <a:extLst>
              <a:ext uri="{FF2B5EF4-FFF2-40B4-BE49-F238E27FC236}">
                <a16:creationId xmlns:a16="http://schemas.microsoft.com/office/drawing/2014/main" id="{3BEEE026-5F42-478D-81AC-C219424D0E76}"/>
              </a:ext>
            </a:extLst>
          </p:cNvPr>
          <p:cNvSpPr>
            <a:spLocks noGrp="1"/>
          </p:cNvSpPr>
          <p:nvPr>
            <p:ph type="subTitle" idx="1"/>
          </p:nvPr>
        </p:nvSpPr>
        <p:spPr bwMode="auto">
          <a:xfrm>
            <a:off x="685800" y="4437063"/>
            <a:ext cx="77724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latin typeface="Helvetica" panose="020B0604020202020204" pitchFamily="34" charset="0"/>
                <a:cs typeface="Helvetica" panose="020B0604020202020204" pitchFamily="34" charset="0"/>
              </a:rPr>
              <a:t>Ann Phoenix</a:t>
            </a:r>
          </a:p>
          <a:p>
            <a:r>
              <a:rPr lang="en-GB" altLang="en-US">
                <a:latin typeface="Helvetica" panose="020B0604020202020204" pitchFamily="34" charset="0"/>
                <a:cs typeface="Helvetica" panose="020B0604020202020204" pitchFamily="34" charset="0"/>
              </a:rPr>
              <a:t>Thomas Coram Research Unit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B70CAE-1F5B-4B91-9D10-17D02EF0093E}"/>
              </a:ext>
            </a:extLst>
          </p:cNvPr>
          <p:cNvSpPr>
            <a:spLocks noGrp="1"/>
          </p:cNvSpPr>
          <p:nvPr>
            <p:ph type="title"/>
          </p:nvPr>
        </p:nvSpPr>
        <p:spPr>
          <a:xfrm>
            <a:off x="250825" y="115888"/>
            <a:ext cx="8642350" cy="1152525"/>
          </a:xfrm>
          <a:solidFill>
            <a:schemeClr val="tx2">
              <a:lumMod val="75000"/>
              <a:lumOff val="25000"/>
            </a:schemeClr>
          </a:solidFill>
        </p:spPr>
        <p:txBody>
          <a:bodyPr/>
          <a:lstStyle/>
          <a:p>
            <a:pPr>
              <a:defRPr/>
            </a:pPr>
            <a:r>
              <a:rPr lang="en-GB" dirty="0">
                <a:solidFill>
                  <a:schemeClr val="bg1"/>
                </a:solidFill>
              </a:rPr>
              <a:t>Intersectional perspectives on young people’s wellbeing</a:t>
            </a:r>
            <a:r>
              <a:rPr lang="en-GB" dirty="0"/>
              <a:t>. </a:t>
            </a:r>
          </a:p>
        </p:txBody>
      </p:sp>
      <p:sp>
        <p:nvSpPr>
          <p:cNvPr id="3" name="Text Placeholder 2">
            <a:extLst>
              <a:ext uri="{FF2B5EF4-FFF2-40B4-BE49-F238E27FC236}">
                <a16:creationId xmlns:a16="http://schemas.microsoft.com/office/drawing/2014/main" id="{7B452029-3924-4153-A891-0079C04F3FC2}"/>
              </a:ext>
            </a:extLst>
          </p:cNvPr>
          <p:cNvSpPr>
            <a:spLocks noGrp="1"/>
          </p:cNvSpPr>
          <p:nvPr>
            <p:ph idx="1"/>
          </p:nvPr>
        </p:nvSpPr>
        <p:spPr>
          <a:xfrm>
            <a:off x="457200" y="1484313"/>
            <a:ext cx="8229600" cy="4641850"/>
          </a:xfrm>
        </p:spPr>
        <p:txBody>
          <a:bodyPr/>
          <a:lstStyle/>
          <a:p>
            <a:pPr marL="0" indent="0" algn="ctr">
              <a:buFont typeface="Arial" panose="020B0604020202020204" pitchFamily="34" charset="0"/>
              <a:buNone/>
              <a:defRPr/>
            </a:pPr>
            <a:r>
              <a:rPr lang="en-GB" sz="4000" b="1" dirty="0"/>
              <a:t>Outline of talk</a:t>
            </a:r>
          </a:p>
          <a:p>
            <a:pPr marL="457200" indent="-457200">
              <a:buFont typeface="+mj-lt"/>
              <a:buAutoNum type="arabicPeriod"/>
              <a:defRPr/>
            </a:pPr>
            <a:r>
              <a:rPr lang="en-GB" dirty="0"/>
              <a:t>Wellbeing and intersectionality </a:t>
            </a:r>
          </a:p>
          <a:p>
            <a:pPr marL="457200" indent="-457200">
              <a:buFont typeface="+mj-lt"/>
              <a:buAutoNum type="arabicPeriod"/>
              <a:defRPr/>
            </a:pPr>
            <a:r>
              <a:rPr lang="en-GB" dirty="0"/>
              <a:t>Capacities/Agency of young people &amp; obstacles that hamper their engagement with society. </a:t>
            </a:r>
          </a:p>
          <a:p>
            <a:pPr marL="457200" indent="-457200">
              <a:buFont typeface="+mj-lt"/>
              <a:buAutoNum type="arabicPeriod"/>
              <a:defRPr/>
            </a:pPr>
            <a:r>
              <a:rPr lang="en-GB" dirty="0"/>
              <a:t>Children's intersectional negotiations of environment and computers.</a:t>
            </a:r>
          </a:p>
          <a:p>
            <a:pPr>
              <a:defRPr/>
            </a:pPr>
            <a:endParaRPr lang="en-GB" dirty="0"/>
          </a:p>
        </p:txBody>
      </p:sp>
      <p:sp>
        <p:nvSpPr>
          <p:cNvPr id="5" name="Left Arrow 4">
            <a:extLst>
              <a:ext uri="{FF2B5EF4-FFF2-40B4-BE49-F238E27FC236}">
                <a16:creationId xmlns:a16="http://schemas.microsoft.com/office/drawing/2014/main" id="{5D400ED6-E45C-4DBF-8DB7-BFDF9F795829}"/>
              </a:ext>
            </a:extLst>
          </p:cNvPr>
          <p:cNvSpPr/>
          <p:nvPr/>
        </p:nvSpPr>
        <p:spPr>
          <a:xfrm rot="1640347">
            <a:off x="3836988" y="3843338"/>
            <a:ext cx="979487" cy="484187"/>
          </a:xfrm>
          <a:prstGeom prst="leftArrow">
            <a:avLst/>
          </a:prstGeom>
          <a:solidFill>
            <a:schemeClr val="accent6"/>
          </a:solidFill>
          <a:ln>
            <a:solidFill>
              <a:srgbClr val="0070C0"/>
            </a:solidFill>
          </a:ln>
        </p:spPr>
        <p:style>
          <a:lnRef idx="2">
            <a:schemeClr val="accent2"/>
          </a:lnRef>
          <a:fillRef idx="1">
            <a:schemeClr val="lt1"/>
          </a:fillRef>
          <a:effectRef idx="0">
            <a:schemeClr val="accent2"/>
          </a:effectRef>
          <a:fontRef idx="minor">
            <a:schemeClr val="dk1"/>
          </a:fontRef>
        </p:style>
        <p:txBody>
          <a:bodyPr anchor="ctr"/>
          <a:lstStyle/>
          <a:p>
            <a:pPr algn="ctr" defTabSz="457200">
              <a:defRPr/>
            </a:pPr>
            <a:endParaRPr lang="en-GB"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54A5-AB5E-48F6-8761-C063238848D8}"/>
              </a:ext>
            </a:extLst>
          </p:cNvPr>
          <p:cNvSpPr>
            <a:spLocks noGrp="1"/>
          </p:cNvSpPr>
          <p:nvPr>
            <p:ph type="title"/>
          </p:nvPr>
        </p:nvSpPr>
        <p:spPr>
          <a:xfrm>
            <a:off x="0" y="44450"/>
            <a:ext cx="9144000" cy="1223963"/>
          </a:xfrm>
          <a:solidFill>
            <a:schemeClr val="tx2">
              <a:lumMod val="75000"/>
              <a:lumOff val="25000"/>
            </a:schemeClr>
          </a:solidFill>
        </p:spPr>
        <p:txBody>
          <a:bodyPr/>
          <a:lstStyle/>
          <a:p>
            <a:pPr>
              <a:defRPr/>
            </a:pPr>
            <a:r>
              <a:rPr lang="en-GB" dirty="0">
                <a:solidFill>
                  <a:schemeClr val="bg1"/>
                </a:solidFill>
              </a:rPr>
              <a:t>Deutsch &amp;</a:t>
            </a:r>
            <a:r>
              <a:rPr lang="en-GB" dirty="0" err="1">
                <a:solidFill>
                  <a:schemeClr val="bg1"/>
                </a:solidFill>
              </a:rPr>
              <a:t>Theodorou</a:t>
            </a:r>
            <a:r>
              <a:rPr lang="en-GB" dirty="0">
                <a:solidFill>
                  <a:schemeClr val="bg1"/>
                </a:solidFill>
              </a:rPr>
              <a:t> (2010) US</a:t>
            </a:r>
          </a:p>
        </p:txBody>
      </p:sp>
      <p:sp>
        <p:nvSpPr>
          <p:cNvPr id="3" name="Content Placeholder 2">
            <a:extLst>
              <a:ext uri="{FF2B5EF4-FFF2-40B4-BE49-F238E27FC236}">
                <a16:creationId xmlns:a16="http://schemas.microsoft.com/office/drawing/2014/main" id="{AA046048-3AFC-4A2E-81CB-62537279749E}"/>
              </a:ext>
            </a:extLst>
          </p:cNvPr>
          <p:cNvSpPr>
            <a:spLocks noGrp="1"/>
          </p:cNvSpPr>
          <p:nvPr>
            <p:ph idx="1"/>
          </p:nvPr>
        </p:nvSpPr>
        <p:spPr>
          <a:xfrm>
            <a:off x="457200" y="1557338"/>
            <a:ext cx="8229600" cy="4967287"/>
          </a:xfrm>
        </p:spPr>
        <p:txBody>
          <a:bodyPr/>
          <a:lstStyle/>
          <a:p>
            <a:pPr>
              <a:defRPr/>
            </a:pPr>
            <a:r>
              <a:rPr lang="en-GB" dirty="0"/>
              <a:t>Consumerism &amp; consumption are central to young people’s identities.</a:t>
            </a:r>
          </a:p>
          <a:p>
            <a:pPr>
              <a:defRPr/>
            </a:pPr>
            <a:r>
              <a:rPr lang="en-GB" dirty="0"/>
              <a:t>Gender, race and social class mutually constitute each other.</a:t>
            </a:r>
          </a:p>
          <a:p>
            <a:pPr>
              <a:defRPr/>
            </a:pPr>
            <a:r>
              <a:rPr lang="en-GB" dirty="0"/>
              <a:t>Girls talk of aiming for financial independence (boys take this for granted)</a:t>
            </a:r>
          </a:p>
          <a:p>
            <a:pPr>
              <a:defRPr/>
            </a:pPr>
            <a:r>
              <a:rPr lang="en-GB" dirty="0"/>
              <a:t>Boys’ ethic of care include responsibility for future ‘dependents’, including mothers.</a:t>
            </a:r>
          </a:p>
          <a:p>
            <a:pPr>
              <a:defRPr/>
            </a:pPr>
            <a:r>
              <a:rPr lang="en-GB" dirty="0"/>
              <a:t>Constrained by socioeconomic status.</a:t>
            </a:r>
          </a:p>
          <a:p>
            <a:pPr marL="0" indent="0">
              <a:buFont typeface="Arial" panose="020B0604020202020204" pitchFamily="34" charset="0"/>
              <a:buNone/>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1812CE3E-5B50-44F8-A61A-E2774B9805E0}"/>
              </a:ext>
            </a:extLst>
          </p:cNvPr>
          <p:cNvSpPr>
            <a:spLocks noGrp="1"/>
          </p:cNvSpPr>
          <p:nvPr>
            <p:ph type="title"/>
          </p:nvPr>
        </p:nvSpPr>
        <p:spPr bwMode="auto">
          <a:xfrm>
            <a:off x="34925" y="20638"/>
            <a:ext cx="8785225" cy="1320800"/>
          </a:xfrm>
          <a:solidFill>
            <a:srgbClr val="0070C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solidFill>
                  <a:schemeClr val="bg1"/>
                </a:solidFill>
                <a:latin typeface="Helvetica" panose="020B0604020202020204" pitchFamily="34" charset="0"/>
                <a:cs typeface="Helvetica" panose="020B0604020202020204" pitchFamily="34" charset="0"/>
              </a:rPr>
              <a:t>‘Acts’ of Global </a:t>
            </a:r>
            <a:br>
              <a:rPr lang="en-GB" altLang="en-US">
                <a:solidFill>
                  <a:schemeClr val="bg1"/>
                </a:solidFill>
                <a:latin typeface="Helvetica" panose="020B0604020202020204" pitchFamily="34" charset="0"/>
                <a:cs typeface="Helvetica" panose="020B0604020202020204" pitchFamily="34" charset="0"/>
              </a:rPr>
            </a:br>
            <a:r>
              <a:rPr lang="en-GB" altLang="en-US">
                <a:solidFill>
                  <a:schemeClr val="bg1"/>
                </a:solidFill>
                <a:latin typeface="Helvetica" panose="020B0604020202020204" pitchFamily="34" charset="0"/>
                <a:cs typeface="Helvetica" panose="020B0604020202020204" pitchFamily="34" charset="0"/>
              </a:rPr>
              <a:t>citizenship</a:t>
            </a:r>
          </a:p>
        </p:txBody>
      </p:sp>
      <p:sp>
        <p:nvSpPr>
          <p:cNvPr id="51203" name="Content Placeholder 2">
            <a:extLst>
              <a:ext uri="{FF2B5EF4-FFF2-40B4-BE49-F238E27FC236}">
                <a16:creationId xmlns:a16="http://schemas.microsoft.com/office/drawing/2014/main" id="{A24FFB2A-5E07-48A5-96C8-0E0E3B34395F}"/>
              </a:ext>
            </a:extLst>
          </p:cNvPr>
          <p:cNvSpPr>
            <a:spLocks noGrp="1"/>
          </p:cNvSpPr>
          <p:nvPr>
            <p:ph idx="1"/>
          </p:nvPr>
        </p:nvSpPr>
        <p:spPr bwMode="auto">
          <a:xfrm>
            <a:off x="457200" y="2625725"/>
            <a:ext cx="8229600" cy="3500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latin typeface="Helvetica" panose="020B0604020202020204" pitchFamily="34" charset="0"/>
              <a:cs typeface="Helvetica" panose="020B0604020202020204" pitchFamily="34" charset="0"/>
            </a:endParaRPr>
          </a:p>
          <a:p>
            <a:endParaRPr lang="en-GB" altLang="en-US">
              <a:latin typeface="Helvetica" panose="020B0604020202020204" pitchFamily="34" charset="0"/>
              <a:cs typeface="Helvetica" panose="020B0604020202020204" pitchFamily="34" charset="0"/>
            </a:endParaRPr>
          </a:p>
        </p:txBody>
      </p:sp>
      <p:sp>
        <p:nvSpPr>
          <p:cNvPr id="51204" name="Slide Number Placeholder 3">
            <a:extLst>
              <a:ext uri="{FF2B5EF4-FFF2-40B4-BE49-F238E27FC236}">
                <a16:creationId xmlns:a16="http://schemas.microsoft.com/office/drawing/2014/main" id="{A539522F-6E74-4070-A1ED-48C1EDEC4E54}"/>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a:fld id="{515B4128-8A18-48BC-9D8E-A7C82DC0E3A4}" type="slidenum">
              <a:rPr lang="en-GB" altLang="en-US" sz="1300" smtClean="0"/>
              <a:pPr algn="l"/>
              <a:t>12</a:t>
            </a:fld>
            <a:endParaRPr lang="en-GB" altLang="en-US" sz="1300"/>
          </a:p>
        </p:txBody>
      </p:sp>
      <p:pic>
        <p:nvPicPr>
          <p:cNvPr id="51205" name="Picture 4" descr="growing globe as shoot.jpg">
            <a:extLst>
              <a:ext uri="{FF2B5EF4-FFF2-40B4-BE49-F238E27FC236}">
                <a16:creationId xmlns:a16="http://schemas.microsoft.com/office/drawing/2014/main" id="{525BD5BA-417D-4C59-9587-63CDC0C564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989138"/>
            <a:ext cx="1252538"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5" descr="hands.jpg">
            <a:extLst>
              <a:ext uri="{FF2B5EF4-FFF2-40B4-BE49-F238E27FC236}">
                <a16:creationId xmlns:a16="http://schemas.microsoft.com/office/drawing/2014/main" id="{B81B96F5-EFC9-4DBB-908D-5D8D71A167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141663"/>
            <a:ext cx="1223962"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6" descr="images.jpg">
            <a:extLst>
              <a:ext uri="{FF2B5EF4-FFF2-40B4-BE49-F238E27FC236}">
                <a16:creationId xmlns:a16="http://schemas.microsoft.com/office/drawing/2014/main" id="{C92734D5-7089-4FD5-8EA8-686DC52D1B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4888" y="20638"/>
            <a:ext cx="20955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DC0F5E0-15C4-431D-BA5C-163617F5B89E}"/>
              </a:ext>
            </a:extLst>
          </p:cNvPr>
          <p:cNvSpPr/>
          <p:nvPr/>
        </p:nvSpPr>
        <p:spPr>
          <a:xfrm>
            <a:off x="34925" y="1268413"/>
            <a:ext cx="3457575" cy="27987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a:p>
            <a:pPr algn="ctr" eaLnBrk="1" hangingPunct="1">
              <a:defRPr/>
            </a:pPr>
            <a:endParaRPr lang="en-GB" dirty="0"/>
          </a:p>
          <a:p>
            <a:pPr algn="ctr" eaLnBrk="1" hangingPunct="1">
              <a:defRPr/>
            </a:pPr>
            <a:endParaRPr lang="en-GB" dirty="0"/>
          </a:p>
          <a:p>
            <a:pPr eaLnBrk="1" hangingPunct="1">
              <a:defRPr/>
            </a:pPr>
            <a:r>
              <a:rPr lang="en-GB" sz="2000" dirty="0"/>
              <a:t>A global citizen is someone who identifies with being part of an emerging world community and whose actions contribute to building this community’s values and practices.</a:t>
            </a:r>
          </a:p>
          <a:p>
            <a:pPr algn="ctr" eaLnBrk="1" hangingPunct="1">
              <a:defRPr/>
            </a:pPr>
            <a:r>
              <a:rPr lang="en-GB" sz="2000" dirty="0"/>
              <a:t>Ron Israel ,</a:t>
            </a:r>
            <a:r>
              <a:rPr lang="en-GB" sz="2000" dirty="0">
                <a:solidFill>
                  <a:schemeClr val="bg1"/>
                </a:solidFill>
              </a:rPr>
              <a:t>The Global Citizens Initiative</a:t>
            </a:r>
          </a:p>
          <a:p>
            <a:pPr algn="ctr" eaLnBrk="1" hangingPunct="1">
              <a:defRPr/>
            </a:pPr>
            <a:endParaRPr lang="en-GB" dirty="0"/>
          </a:p>
          <a:p>
            <a:pPr algn="ctr" eaLnBrk="1" hangingPunct="1">
              <a:defRPr/>
            </a:pPr>
            <a:endParaRPr lang="en-GB" dirty="0"/>
          </a:p>
          <a:p>
            <a:pPr algn="ctr" eaLnBrk="1" hangingPunct="1">
              <a:defRPr/>
            </a:pPr>
            <a:endParaRPr lang="en-GB" dirty="0"/>
          </a:p>
        </p:txBody>
      </p:sp>
      <p:sp>
        <p:nvSpPr>
          <p:cNvPr id="11" name="Rectangle 10">
            <a:extLst>
              <a:ext uri="{FF2B5EF4-FFF2-40B4-BE49-F238E27FC236}">
                <a16:creationId xmlns:a16="http://schemas.microsoft.com/office/drawing/2014/main" id="{3782AFF4-3AA8-4EA1-8BBC-E261ECC5E358}"/>
              </a:ext>
            </a:extLst>
          </p:cNvPr>
          <p:cNvSpPr/>
          <p:nvPr/>
        </p:nvSpPr>
        <p:spPr>
          <a:xfrm>
            <a:off x="4427538" y="1700213"/>
            <a:ext cx="4716462" cy="259238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b="1" dirty="0"/>
              <a:t>Knowledge, understanding, skills</a:t>
            </a:r>
          </a:p>
          <a:p>
            <a:pPr eaLnBrk="1" hangingPunct="1">
              <a:defRPr/>
            </a:pPr>
            <a:r>
              <a:rPr lang="en-GB" dirty="0"/>
              <a:t>James A. Banks,  21</a:t>
            </a:r>
            <a:r>
              <a:rPr lang="en-GB" baseline="30000" dirty="0"/>
              <a:t>st</a:t>
            </a:r>
            <a:r>
              <a:rPr lang="en-GB" dirty="0"/>
              <a:t> century citizens ‘need the knowledge, attitude, and skills required to function within and beyond cultural communities and borders...students need to understand how life in their cultural communities and nations influences other nations and the effect that international events have on their daily lives.’ </a:t>
            </a:r>
          </a:p>
        </p:txBody>
      </p:sp>
      <p:sp>
        <p:nvSpPr>
          <p:cNvPr id="12" name="Rectangle 11">
            <a:extLst>
              <a:ext uri="{FF2B5EF4-FFF2-40B4-BE49-F238E27FC236}">
                <a16:creationId xmlns:a16="http://schemas.microsoft.com/office/drawing/2014/main" id="{801D3711-D594-44E2-8314-1A5E7C61FC3C}"/>
              </a:ext>
            </a:extLst>
          </p:cNvPr>
          <p:cNvSpPr/>
          <p:nvPr/>
        </p:nvSpPr>
        <p:spPr>
          <a:xfrm>
            <a:off x="395288" y="4292600"/>
            <a:ext cx="8353425" cy="2305050"/>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2400" b="1" dirty="0"/>
              <a:t>Empathy and ethics</a:t>
            </a:r>
          </a:p>
          <a:p>
            <a:pPr eaLnBrk="1" hangingPunct="1">
              <a:defRPr/>
            </a:pPr>
            <a:r>
              <a:rPr lang="en-GB" sz="2400" dirty="0"/>
              <a:t>Peggy McIntosh,  ‘the idea of a global citizen with habits of the mind, heart, body, and soul that have to do with work for and preserving a network of relationship and connection across lines of difference and distinction, while keeping and deepening a sense of one’s own identity and integrity.’</a:t>
            </a:r>
          </a:p>
        </p:txBody>
      </p:sp>
      <p:sp>
        <p:nvSpPr>
          <p:cNvPr id="13" name="Rectangle 12">
            <a:extLst>
              <a:ext uri="{FF2B5EF4-FFF2-40B4-BE49-F238E27FC236}">
                <a16:creationId xmlns:a16="http://schemas.microsoft.com/office/drawing/2014/main" id="{D84E7610-3D4C-4E05-8BF9-4DA4DF0F6C25}"/>
              </a:ext>
            </a:extLst>
          </p:cNvPr>
          <p:cNvSpPr/>
          <p:nvPr/>
        </p:nvSpPr>
        <p:spPr>
          <a:xfrm flipH="1">
            <a:off x="5327650" y="20638"/>
            <a:ext cx="2232025" cy="1441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chemeClr val="accent5">
                    <a:lumMod val="10000"/>
                  </a:schemeClr>
                </a:solidFill>
              </a:rPr>
              <a:t>Global connectedness, social justice and cosmopolitan perspectives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9AAF3C84-BEAE-420C-979A-4B1A40C3FF74}"/>
              </a:ext>
            </a:extLst>
          </p:cNvPr>
          <p:cNvSpPr>
            <a:spLocks noGrp="1"/>
          </p:cNvSpPr>
          <p:nvPr>
            <p:ph idx="1"/>
          </p:nvPr>
        </p:nvSpPr>
        <p:spPr bwMode="auto">
          <a:xfrm>
            <a:off x="457200" y="2852738"/>
            <a:ext cx="8229600" cy="381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Tx/>
              <a:buAutoNum type="arabicParenR"/>
            </a:pPr>
            <a:endParaRPr lang="en-US" altLang="en-US">
              <a:latin typeface="Helvetica" panose="020B0604020202020204" pitchFamily="34" charset="0"/>
              <a:cs typeface="Helvetica" panose="020B0604020202020204" pitchFamily="34" charset="0"/>
            </a:endParaRPr>
          </a:p>
        </p:txBody>
      </p:sp>
      <p:sp>
        <p:nvSpPr>
          <p:cNvPr id="52227" name="Title 1">
            <a:extLst>
              <a:ext uri="{FF2B5EF4-FFF2-40B4-BE49-F238E27FC236}">
                <a16:creationId xmlns:a16="http://schemas.microsoft.com/office/drawing/2014/main" id="{B04A397B-2447-4958-9CDA-775DEF9C68C5}"/>
              </a:ext>
            </a:extLst>
          </p:cNvPr>
          <p:cNvSpPr>
            <a:spLocks noGrp="1"/>
          </p:cNvSpPr>
          <p:nvPr>
            <p:ph type="title"/>
          </p:nvPr>
        </p:nvSpPr>
        <p:spPr bwMode="auto">
          <a:xfrm>
            <a:off x="34925" y="0"/>
            <a:ext cx="9109075" cy="1268413"/>
          </a:xfrm>
          <a:solidFill>
            <a:srgbClr val="DDDDDD"/>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b-NO" altLang="en-US">
                <a:latin typeface="Helvetica" panose="020B0604020202020204" pitchFamily="34" charset="0"/>
                <a:cs typeface="Helvetica" panose="020B0604020202020204" pitchFamily="34" charset="0"/>
              </a:rPr>
              <a:t>Language brokering as a neglected example of global citizenship</a:t>
            </a:r>
          </a:p>
        </p:txBody>
      </p:sp>
      <p:sp>
        <p:nvSpPr>
          <p:cNvPr id="4" name="Rectangle 3">
            <a:extLst>
              <a:ext uri="{FF2B5EF4-FFF2-40B4-BE49-F238E27FC236}">
                <a16:creationId xmlns:a16="http://schemas.microsoft.com/office/drawing/2014/main" id="{9FDA2972-3D4B-4B78-B4DB-3D06F7AEDDF6}"/>
              </a:ext>
            </a:extLst>
          </p:cNvPr>
          <p:cNvSpPr/>
          <p:nvPr/>
        </p:nvSpPr>
        <p:spPr>
          <a:xfrm>
            <a:off x="179388" y="1412875"/>
            <a:ext cx="8785225" cy="5256213"/>
          </a:xfrm>
          <a:prstGeom prst="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Wingdings" pitchFamily="2" charset="2"/>
              <a:buChar char="q"/>
              <a:defRPr/>
            </a:pPr>
            <a:r>
              <a:rPr lang="en-GB" sz="3200" dirty="0">
                <a:solidFill>
                  <a:schemeClr val="tx1"/>
                </a:solidFill>
              </a:rPr>
              <a:t>Part of an emerging world community whose actions contribute to building community values and practices (Israel). </a:t>
            </a:r>
          </a:p>
          <a:p>
            <a:pPr eaLnBrk="1" hangingPunct="1">
              <a:buFont typeface="Wingdings" pitchFamily="2" charset="2"/>
              <a:buChar char="q"/>
              <a:defRPr/>
            </a:pPr>
            <a:r>
              <a:rPr lang="en-GB" sz="3200" dirty="0">
                <a:solidFill>
                  <a:schemeClr val="tx1"/>
                </a:solidFill>
              </a:rPr>
              <a:t>Knowledge and skills required to function within and beyond cultural communities and borders (Banks).</a:t>
            </a:r>
          </a:p>
          <a:p>
            <a:pPr eaLnBrk="1" hangingPunct="1">
              <a:buFont typeface="Wingdings" pitchFamily="2" charset="2"/>
              <a:buChar char="q"/>
              <a:defRPr/>
            </a:pPr>
            <a:r>
              <a:rPr lang="en-GB" sz="3200" dirty="0">
                <a:solidFill>
                  <a:schemeClr val="tx1"/>
                </a:solidFill>
              </a:rPr>
              <a:t>Empathy in preserving a network of relationship and connection across lines of difference and distinction (McIntosh).</a:t>
            </a:r>
          </a:p>
          <a:p>
            <a:pPr algn="ctr" eaLnBrk="1" hangingPunct="1">
              <a:defRPr/>
            </a:pPr>
            <a:endParaRPr lang="en-GB" dirty="0"/>
          </a:p>
          <a:p>
            <a:pPr algn="ctr" eaLnBrk="1" hangingPunct="1">
              <a:defRPr/>
            </a:pPr>
            <a:endParaRPr lang="en-GB"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CC028B-B77F-47E9-BAD4-F1F0AFB8A513}"/>
              </a:ext>
            </a:extLst>
          </p:cNvPr>
          <p:cNvSpPr>
            <a:spLocks noGrp="1"/>
          </p:cNvSpPr>
          <p:nvPr>
            <p:ph type="title"/>
          </p:nvPr>
        </p:nvSpPr>
        <p:spPr>
          <a:xfrm>
            <a:off x="250825" y="44450"/>
            <a:ext cx="8713788" cy="1223963"/>
          </a:xfrm>
          <a:solidFill>
            <a:schemeClr val="tx2">
              <a:lumMod val="75000"/>
              <a:lumOff val="25000"/>
            </a:schemeClr>
          </a:solidFill>
        </p:spPr>
        <p:txBody>
          <a:bodyPr/>
          <a:lstStyle/>
          <a:p>
            <a:pPr>
              <a:defRPr/>
            </a:pPr>
            <a:r>
              <a:rPr lang="en-GB" dirty="0">
                <a:solidFill>
                  <a:schemeClr val="bg1"/>
                </a:solidFill>
              </a:rPr>
              <a:t>Children’s language brokering gives young people valuable skills</a:t>
            </a:r>
          </a:p>
        </p:txBody>
      </p:sp>
      <p:sp>
        <p:nvSpPr>
          <p:cNvPr id="6" name="Content Placeholder 5">
            <a:extLst>
              <a:ext uri="{FF2B5EF4-FFF2-40B4-BE49-F238E27FC236}">
                <a16:creationId xmlns:a16="http://schemas.microsoft.com/office/drawing/2014/main" id="{0BC12B4C-4758-41C3-9001-96D2DDFB258B}"/>
              </a:ext>
            </a:extLst>
          </p:cNvPr>
          <p:cNvSpPr>
            <a:spLocks noGrp="1"/>
          </p:cNvSpPr>
          <p:nvPr>
            <p:ph idx="1"/>
          </p:nvPr>
        </p:nvSpPr>
        <p:spPr>
          <a:xfrm>
            <a:off x="457200" y="1700213"/>
            <a:ext cx="8229600" cy="4681537"/>
          </a:xfrm>
        </p:spPr>
        <p:txBody>
          <a:bodyPr/>
          <a:lstStyle/>
          <a:p>
            <a:pPr>
              <a:defRPr/>
            </a:pPr>
            <a:r>
              <a:rPr lang="en-GB" dirty="0"/>
              <a:t>Orellana (2009) how to listen; paraphrase meanings; </a:t>
            </a:r>
          </a:p>
          <a:p>
            <a:pPr>
              <a:defRPr/>
            </a:pPr>
            <a:r>
              <a:rPr lang="en-GB" dirty="0"/>
              <a:t>About employment, housing, shopping, medical care etc., (Dorner et al., 2007). </a:t>
            </a:r>
          </a:p>
          <a:p>
            <a:pPr>
              <a:defRPr/>
            </a:pPr>
            <a:r>
              <a:rPr lang="en-GB" dirty="0"/>
              <a:t>Children’s work helps to ensure that their parents can be good citizens, able to pay their taxes, obey the laws and maintain their employment and family lives. </a:t>
            </a:r>
          </a:p>
          <a:p>
            <a:pPr marL="0" indent="0">
              <a:buFont typeface="Arial" panose="020B0604020202020204" pitchFamily="34" charset="0"/>
              <a:buNone/>
              <a:defRPr/>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D1EB-6364-41DA-8B89-BE82270D4930}"/>
              </a:ext>
            </a:extLst>
          </p:cNvPr>
          <p:cNvSpPr>
            <a:spLocks noGrp="1"/>
          </p:cNvSpPr>
          <p:nvPr>
            <p:ph type="title"/>
          </p:nvPr>
        </p:nvSpPr>
        <p:spPr>
          <a:xfrm>
            <a:off x="107950" y="0"/>
            <a:ext cx="8856663" cy="1268413"/>
          </a:xfrm>
          <a:solidFill>
            <a:schemeClr val="tx2">
              <a:lumMod val="75000"/>
              <a:lumOff val="25000"/>
            </a:schemeClr>
          </a:solidFill>
        </p:spPr>
        <p:txBody>
          <a:bodyPr/>
          <a:lstStyle/>
          <a:p>
            <a:pPr>
              <a:defRPr/>
            </a:pPr>
            <a:r>
              <a:rPr lang="en-GB" dirty="0">
                <a:solidFill>
                  <a:schemeClr val="bg1"/>
                </a:solidFill>
              </a:rPr>
              <a:t>Enabling global citizenship within and across international borders</a:t>
            </a:r>
          </a:p>
        </p:txBody>
      </p:sp>
      <p:sp>
        <p:nvSpPr>
          <p:cNvPr id="54275" name="Content Placeholder 2">
            <a:extLst>
              <a:ext uri="{FF2B5EF4-FFF2-40B4-BE49-F238E27FC236}">
                <a16:creationId xmlns:a16="http://schemas.microsoft.com/office/drawing/2014/main" id="{F7A11C7E-1809-4010-A10D-58CD0E269568}"/>
              </a:ext>
            </a:extLst>
          </p:cNvPr>
          <p:cNvSpPr>
            <a:spLocks noGrp="1"/>
          </p:cNvSpPr>
          <p:nvPr>
            <p:ph idx="1"/>
          </p:nvPr>
        </p:nvSpPr>
        <p:spPr bwMode="auto">
          <a:xfrm>
            <a:off x="250825" y="1268413"/>
            <a:ext cx="8569325" cy="5256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GB" altLang="en-US" sz="2400" b="1">
                <a:latin typeface="Helvetica" panose="020B0604020202020204" pitchFamily="34" charset="0"/>
                <a:cs typeface="Helvetica" panose="020B0604020202020204" pitchFamily="34" charset="0"/>
              </a:rPr>
              <a:t>Fong:</a:t>
            </a:r>
            <a:r>
              <a:rPr lang="en-GB" altLang="en-US" sz="2400">
                <a:latin typeface="Helvetica" panose="020B0604020202020204" pitchFamily="34" charset="0"/>
                <a:cs typeface="Helvetica" panose="020B0604020202020204" pitchFamily="34" charset="0"/>
              </a:rPr>
              <a:t> </a:t>
            </a:r>
            <a:r>
              <a:rPr lang="en-GB" altLang="en-US" sz="2500">
                <a:latin typeface="Helvetica" panose="020B0604020202020204" pitchFamily="34" charset="0"/>
                <a:cs typeface="Helvetica" panose="020B0604020202020204" pitchFamily="34" charset="0"/>
              </a:rPr>
              <a:t>And I remember at that time it was …when my mother was trying to petition her family, her two sisters and her brother over from China.  … And you know, the (.) the entire immigration process is (.) is (.) takes a long, long time, I think I remember maybe it took ten years, the entire thing, … so I remember im- you know, translating immigration paperwork, calling immigration several times, um and (.) and being put on hold (laughs) several times for long periods of time.  But I think having them arrive you know, you’re seeing the fruits of your labour, I think it’s (.) it’s kind of rewarding in that sense um but you know, didn’t see it for a long time ... that was a big project um I think some of the smaller projects were just you know, writing cheques and things like that.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4B7E-FA28-4995-A175-6A8E5CCB84E3}"/>
              </a:ext>
            </a:extLst>
          </p:cNvPr>
          <p:cNvSpPr>
            <a:spLocks noGrp="1"/>
          </p:cNvSpPr>
          <p:nvPr>
            <p:ph type="title"/>
          </p:nvPr>
        </p:nvSpPr>
        <p:spPr>
          <a:xfrm>
            <a:off x="142875" y="0"/>
            <a:ext cx="8858250" cy="1268413"/>
          </a:xfrm>
          <a:solidFill>
            <a:schemeClr val="tx2">
              <a:lumMod val="75000"/>
              <a:lumOff val="25000"/>
            </a:schemeClr>
          </a:solidFill>
        </p:spPr>
        <p:txBody>
          <a:bodyPr/>
          <a:lstStyle/>
          <a:p>
            <a:pPr>
              <a:defRPr/>
            </a:pPr>
            <a:r>
              <a:rPr lang="en-GB" dirty="0">
                <a:solidFill>
                  <a:schemeClr val="bg1"/>
                </a:solidFill>
              </a:rPr>
              <a:t>Obstacles that hamper engagement with society</a:t>
            </a:r>
          </a:p>
        </p:txBody>
      </p:sp>
      <p:sp>
        <p:nvSpPr>
          <p:cNvPr id="3" name="Content Placeholder 2">
            <a:extLst>
              <a:ext uri="{FF2B5EF4-FFF2-40B4-BE49-F238E27FC236}">
                <a16:creationId xmlns:a16="http://schemas.microsoft.com/office/drawing/2014/main" id="{EF2222D1-C267-4750-B0D7-4CE0172A23D2}"/>
              </a:ext>
            </a:extLst>
          </p:cNvPr>
          <p:cNvSpPr>
            <a:spLocks noGrp="1"/>
          </p:cNvSpPr>
          <p:nvPr>
            <p:ph idx="1"/>
          </p:nvPr>
        </p:nvSpPr>
        <p:spPr>
          <a:xfrm>
            <a:off x="457200" y="1484313"/>
            <a:ext cx="8229600" cy="4641850"/>
          </a:xfrm>
        </p:spPr>
        <p:txBody>
          <a:bodyPr/>
          <a:lstStyle/>
          <a:p>
            <a:pPr marL="0" indent="0">
              <a:buFont typeface="Arial" panose="020B0604020202020204" pitchFamily="34" charset="0"/>
              <a:buNone/>
              <a:defRPr/>
            </a:pPr>
            <a:r>
              <a:rPr lang="en-GB" dirty="0"/>
              <a:t>How children experience language brokering is contingent on </a:t>
            </a:r>
          </a:p>
          <a:p>
            <a:pPr lvl="1">
              <a:defRPr/>
            </a:pPr>
            <a:r>
              <a:rPr lang="en-GB" dirty="0"/>
              <a:t>context, </a:t>
            </a:r>
          </a:p>
          <a:p>
            <a:pPr lvl="1">
              <a:defRPr/>
            </a:pPr>
            <a:r>
              <a:rPr lang="en-GB" dirty="0"/>
              <a:t>their age, </a:t>
            </a:r>
          </a:p>
          <a:p>
            <a:pPr lvl="1">
              <a:defRPr/>
            </a:pPr>
            <a:r>
              <a:rPr lang="en-GB" dirty="0"/>
              <a:t>perceived competence </a:t>
            </a:r>
          </a:p>
          <a:p>
            <a:pPr lvl="1">
              <a:defRPr/>
            </a:pPr>
            <a:r>
              <a:rPr lang="en-GB" dirty="0"/>
              <a:t>how their brokering is received (Cline et al., 2011). </a:t>
            </a:r>
          </a:p>
          <a:p>
            <a:pPr>
              <a:defRPr/>
            </a:pPr>
            <a:r>
              <a:rPr lang="en-GB" dirty="0"/>
              <a:t>Constrained ability to be global citizens</a:t>
            </a:r>
          </a:p>
          <a:p>
            <a:pPr>
              <a:defRPr/>
            </a:pP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787B7-11EC-48CA-AAEC-73B324688938}"/>
              </a:ext>
            </a:extLst>
          </p:cNvPr>
          <p:cNvSpPr>
            <a:spLocks noGrp="1"/>
          </p:cNvSpPr>
          <p:nvPr>
            <p:ph type="title"/>
          </p:nvPr>
        </p:nvSpPr>
        <p:spPr>
          <a:xfrm>
            <a:off x="250825" y="0"/>
            <a:ext cx="8785225" cy="1268413"/>
          </a:xfrm>
          <a:solidFill>
            <a:schemeClr val="tx2">
              <a:lumMod val="75000"/>
              <a:lumOff val="25000"/>
            </a:schemeClr>
          </a:solidFill>
        </p:spPr>
        <p:txBody>
          <a:bodyPr/>
          <a:lstStyle/>
          <a:p>
            <a:pPr>
              <a:defRPr/>
            </a:pPr>
            <a:r>
              <a:rPr lang="en-GB" sz="3600" dirty="0">
                <a:solidFill>
                  <a:schemeClr val="bg1"/>
                </a:solidFill>
              </a:rPr>
              <a:t>Intersections of language, ethnicity, migration status &amp; structural discrimination</a:t>
            </a:r>
          </a:p>
        </p:txBody>
      </p:sp>
      <p:sp>
        <p:nvSpPr>
          <p:cNvPr id="56323" name="Content Placeholder 2">
            <a:extLst>
              <a:ext uri="{FF2B5EF4-FFF2-40B4-BE49-F238E27FC236}">
                <a16:creationId xmlns:a16="http://schemas.microsoft.com/office/drawing/2014/main" id="{4920247F-E675-42A2-8F7F-F3B76F64D6BD}"/>
              </a:ext>
            </a:extLst>
          </p:cNvPr>
          <p:cNvSpPr>
            <a:spLocks noGrp="1"/>
          </p:cNvSpPr>
          <p:nvPr>
            <p:ph idx="1"/>
          </p:nvPr>
        </p:nvSpPr>
        <p:spPr bwMode="auto">
          <a:xfrm>
            <a:off x="457200" y="1557338"/>
            <a:ext cx="8229600" cy="456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latin typeface="Helvetica" panose="020B0604020202020204" pitchFamily="34" charset="0"/>
                <a:cs typeface="Helvetica" panose="020B0604020202020204" pitchFamily="34" charset="0"/>
              </a:rPr>
              <a:t>Teachers underestimate the abilities of young people from linguistic minorities.</a:t>
            </a:r>
          </a:p>
          <a:p>
            <a:r>
              <a:rPr lang="en-GB" altLang="en-US">
                <a:latin typeface="Helvetica" panose="020B0604020202020204" pitchFamily="34" charset="0"/>
                <a:cs typeface="Helvetica" panose="020B0604020202020204" pitchFamily="34" charset="0"/>
              </a:rPr>
              <a:t>Deficit perspectives treat everyday language practices as ‘inferior’ to school practices. </a:t>
            </a:r>
          </a:p>
          <a:p>
            <a:r>
              <a:rPr lang="en-GB" altLang="en-US">
                <a:latin typeface="Helvetica" panose="020B0604020202020204" pitchFamily="34" charset="0"/>
                <a:cs typeface="Helvetica" panose="020B0604020202020204" pitchFamily="34" charset="0"/>
              </a:rPr>
              <a:t>Yet, important to build upon student practices, skills &amp; understanding. (Jacqueline D’warte, 2014, 2018)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BB9AF-1C3D-429B-9AA4-4A5F76CFEE2E}"/>
              </a:ext>
            </a:extLst>
          </p:cNvPr>
          <p:cNvSpPr>
            <a:spLocks noGrp="1"/>
          </p:cNvSpPr>
          <p:nvPr>
            <p:ph type="title"/>
          </p:nvPr>
        </p:nvSpPr>
        <p:spPr>
          <a:xfrm>
            <a:off x="250825" y="0"/>
            <a:ext cx="8435975" cy="1196975"/>
          </a:xfrm>
          <a:solidFill>
            <a:schemeClr val="tx2">
              <a:lumMod val="75000"/>
              <a:lumOff val="25000"/>
            </a:schemeClr>
          </a:solidFill>
        </p:spPr>
        <p:txBody>
          <a:bodyPr/>
          <a:lstStyle/>
          <a:p>
            <a:pPr>
              <a:defRPr/>
            </a:pPr>
            <a:r>
              <a:rPr lang="en-GB" dirty="0">
                <a:solidFill>
                  <a:schemeClr val="bg1"/>
                </a:solidFill>
              </a:rPr>
              <a:t>Teachers can be helped to </a:t>
            </a:r>
            <a:r>
              <a:rPr lang="en-GB">
                <a:solidFill>
                  <a:schemeClr val="bg1"/>
                </a:solidFill>
              </a:rPr>
              <a:t>recognise children’s </a:t>
            </a:r>
            <a:r>
              <a:rPr lang="en-GB" dirty="0">
                <a:solidFill>
                  <a:schemeClr val="bg1"/>
                </a:solidFill>
              </a:rPr>
              <a:t>competence</a:t>
            </a:r>
          </a:p>
        </p:txBody>
      </p:sp>
      <p:sp>
        <p:nvSpPr>
          <p:cNvPr id="57347" name="Content Placeholder 2">
            <a:extLst>
              <a:ext uri="{FF2B5EF4-FFF2-40B4-BE49-F238E27FC236}">
                <a16:creationId xmlns:a16="http://schemas.microsoft.com/office/drawing/2014/main" id="{4D41E6C0-1BAB-47ED-B6E3-3A2203C616C5}"/>
              </a:ext>
            </a:extLst>
          </p:cNvPr>
          <p:cNvSpPr>
            <a:spLocks noGrp="1"/>
          </p:cNvSpPr>
          <p:nvPr>
            <p:ph idx="1"/>
          </p:nvPr>
        </p:nvSpPr>
        <p:spPr bwMode="auto">
          <a:xfrm>
            <a:off x="250825" y="1412875"/>
            <a:ext cx="8470900"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GB" altLang="en-US">
                <a:latin typeface="Helvetica" panose="020B0604020202020204" pitchFamily="34" charset="0"/>
                <a:cs typeface="Helvetica" panose="020B0604020202020204" pitchFamily="34" charset="0"/>
              </a:rPr>
              <a:t>“I really got to know my students better and that really makes a difference to what we did in our classrooms. Now I realise that they have a vast array of skills that I hadn’t really thought about, that they are using language constantly and a mix of languages, and what surprised me was that they were using first, second and sometimes third languages in the home and that’s just amazing” (D’warte, 2014: 28)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9BF1-36AC-42EB-B7DD-FDF41263DF81}"/>
              </a:ext>
            </a:extLst>
          </p:cNvPr>
          <p:cNvSpPr>
            <a:spLocks noGrp="1"/>
          </p:cNvSpPr>
          <p:nvPr>
            <p:ph type="title"/>
          </p:nvPr>
        </p:nvSpPr>
        <p:spPr>
          <a:xfrm>
            <a:off x="34925" y="0"/>
            <a:ext cx="9074150" cy="1196975"/>
          </a:xfrm>
          <a:solidFill>
            <a:schemeClr val="tx2">
              <a:lumMod val="75000"/>
              <a:lumOff val="25000"/>
            </a:schemeClr>
          </a:solidFill>
        </p:spPr>
        <p:txBody>
          <a:bodyPr/>
          <a:lstStyle/>
          <a:p>
            <a:pPr>
              <a:defRPr/>
            </a:pPr>
            <a:r>
              <a:rPr lang="en-GB" dirty="0">
                <a:solidFill>
                  <a:schemeClr val="bg1"/>
                </a:solidFill>
              </a:rPr>
              <a:t>Michelle Fine (2018) Just Research in Contentious Times (pp. 49-50)</a:t>
            </a:r>
          </a:p>
        </p:txBody>
      </p:sp>
      <p:sp>
        <p:nvSpPr>
          <p:cNvPr id="43011" name="Content Placeholder 2">
            <a:extLst>
              <a:ext uri="{FF2B5EF4-FFF2-40B4-BE49-F238E27FC236}">
                <a16:creationId xmlns:a16="http://schemas.microsoft.com/office/drawing/2014/main" id="{D7CA2713-411A-448A-86D2-ED2BAD10B157}"/>
              </a:ext>
            </a:extLst>
          </p:cNvPr>
          <p:cNvSpPr>
            <a:spLocks noGrp="1"/>
          </p:cNvSpPr>
          <p:nvPr>
            <p:ph idx="1"/>
          </p:nvPr>
        </p:nvSpPr>
        <p:spPr bwMode="auto">
          <a:xfrm>
            <a:off x="395288" y="1341438"/>
            <a:ext cx="8435975" cy="5516562"/>
          </a:xfrm>
          <a:solidFill>
            <a:schemeClr val="accent1">
              <a:lumMod val="40000"/>
              <a:lumOff val="60000"/>
              <a:alpha val="50195"/>
            </a:schemeClr>
          </a:solidFill>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GB" altLang="en-US" sz="2600" dirty="0">
                <a:latin typeface="Helvetica" panose="020B0604020202020204" pitchFamily="34" charset="0"/>
                <a:cs typeface="Helvetica" panose="020B0604020202020204" pitchFamily="34" charset="0"/>
              </a:rPr>
              <a:t>“The young people most disrupted today by economic instability, housing and hunger insecurity, gentrification, mass incarceration, and immigration/ deportation raids are also attending schools routinely disrupted by school closings, high teacher turnover, over-testing, over-policing, and deep institutional cultures of mistrust. That is, young people who live extremely precarious lives attend profoundly precarious schools, further destabilized by state policy and corporate educational reform… We were un convinced that “more time” in dysfunctional schools would even the playing field.”</a:t>
            </a:r>
          </a:p>
          <a:p>
            <a:pPr>
              <a:defRPr/>
            </a:pPr>
            <a:r>
              <a:rPr lang="en-GB" altLang="en-US" sz="2600" dirty="0">
                <a:latin typeface="Helvetica" panose="020B0604020202020204" pitchFamily="34" charset="0"/>
                <a:cs typeface="Helvetica" panose="020B0604020202020204" pitchFamily="34" charset="0"/>
              </a:rPr>
              <a:t>Capacities of young people limited by societal structures </a:t>
            </a:r>
          </a:p>
        </p:txBody>
      </p:sp>
      <p:sp>
        <p:nvSpPr>
          <p:cNvPr id="58372" name="Slide Number Placeholder 3">
            <a:extLst>
              <a:ext uri="{FF2B5EF4-FFF2-40B4-BE49-F238E27FC236}">
                <a16:creationId xmlns:a16="http://schemas.microsoft.com/office/drawing/2014/main" id="{DBA59B34-40E3-49FE-BA0F-929F7D8CB1F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a:fld id="{6985457A-0EC9-4FD3-B94E-D4CB4E4F3FD6}" type="slidenum">
              <a:rPr lang="en-GB" altLang="en-US" sz="1800" smtClean="0">
                <a:solidFill>
                  <a:srgbClr val="000000"/>
                </a:solidFill>
              </a:rPr>
              <a:pPr algn="l"/>
              <a:t>19</a:t>
            </a:fld>
            <a:endParaRPr lang="en-GB" altLang="en-US" sz="1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1CB3-EF86-4FB7-A2CB-6F76A9D02B33}"/>
              </a:ext>
            </a:extLst>
          </p:cNvPr>
          <p:cNvSpPr>
            <a:spLocks noGrp="1"/>
          </p:cNvSpPr>
          <p:nvPr>
            <p:ph type="title"/>
          </p:nvPr>
        </p:nvSpPr>
        <p:spPr>
          <a:xfrm>
            <a:off x="179388" y="0"/>
            <a:ext cx="8964612" cy="1196975"/>
          </a:xfrm>
          <a:solidFill>
            <a:schemeClr val="tx2">
              <a:lumMod val="75000"/>
              <a:lumOff val="25000"/>
            </a:schemeClr>
          </a:solidFill>
        </p:spPr>
        <p:txBody>
          <a:bodyPr/>
          <a:lstStyle/>
          <a:p>
            <a:pPr>
              <a:defRPr/>
            </a:pPr>
            <a:r>
              <a:rPr lang="en-GB" dirty="0">
                <a:solidFill>
                  <a:schemeClr val="bg1"/>
                </a:solidFill>
              </a:rPr>
              <a:t>Finland 3.0 – All Youth Building Sustainable Well-being </a:t>
            </a:r>
          </a:p>
        </p:txBody>
      </p:sp>
      <p:sp>
        <p:nvSpPr>
          <p:cNvPr id="40963" name="Content Placeholder 2">
            <a:extLst>
              <a:ext uri="{FF2B5EF4-FFF2-40B4-BE49-F238E27FC236}">
                <a16:creationId xmlns:a16="http://schemas.microsoft.com/office/drawing/2014/main" id="{FBBF1BB3-6C43-419A-ACEE-47D01A6E4495}"/>
              </a:ext>
            </a:extLst>
          </p:cNvPr>
          <p:cNvSpPr>
            <a:spLocks noGrp="1"/>
          </p:cNvSpPr>
          <p:nvPr>
            <p:ph idx="1"/>
          </p:nvPr>
        </p:nvSpPr>
        <p:spPr bwMode="auto">
          <a:xfrm>
            <a:off x="179388" y="1196975"/>
            <a:ext cx="8785225" cy="492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latin typeface="Helvetica" panose="020B0604020202020204" pitchFamily="34" charset="0"/>
                <a:cs typeface="Helvetica" panose="020B0604020202020204" pitchFamily="34" charset="0"/>
              </a:rPr>
              <a:t>Exciting promise of Finland 3.0 is better understanding of youth wellbeing. </a:t>
            </a:r>
          </a:p>
          <a:p>
            <a:r>
              <a:rPr lang="en-GB" altLang="en-US">
                <a:latin typeface="Helvetica" panose="020B0604020202020204" pitchFamily="34" charset="0"/>
                <a:cs typeface="Helvetica" panose="020B0604020202020204" pitchFamily="34" charset="0"/>
              </a:rPr>
              <a:t>To consider </a:t>
            </a:r>
            <a:r>
              <a:rPr lang="en-GB" altLang="en-US" i="1">
                <a:latin typeface="Helvetica" panose="020B0604020202020204" pitchFamily="34" charset="0"/>
                <a:cs typeface="Helvetica" panose="020B0604020202020204" pitchFamily="34" charset="0"/>
              </a:rPr>
              <a:t>all</a:t>
            </a:r>
            <a:r>
              <a:rPr lang="en-GB" altLang="en-US">
                <a:latin typeface="Helvetica" panose="020B0604020202020204" pitchFamily="34" charset="0"/>
                <a:cs typeface="Helvetica" panose="020B0604020202020204" pitchFamily="34" charset="0"/>
              </a:rPr>
              <a:t> young people, difference is a key issue in changing Finland (postmigrancy).</a:t>
            </a:r>
          </a:p>
          <a:p>
            <a:r>
              <a:rPr lang="en-GB" altLang="en-US">
                <a:latin typeface="Helvetica" panose="020B0604020202020204" pitchFamily="34" charset="0"/>
                <a:cs typeface="Helvetica" panose="020B0604020202020204" pitchFamily="34" charset="0"/>
              </a:rPr>
              <a:t>Intersectional theoretical frame reflects the complexity of everyday differences and commonalities in theory, research and practice.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CBE147E7-C956-41E3-89D9-CB5B5C89F8EF}"/>
              </a:ext>
            </a:extLst>
          </p:cNvPr>
          <p:cNvSpPr>
            <a:spLocks noGrp="1"/>
          </p:cNvSpPr>
          <p:nvPr>
            <p:ph type="title"/>
          </p:nvPr>
        </p:nvSpPr>
        <p:spPr bwMode="auto">
          <a:xfrm>
            <a:off x="179388" y="115888"/>
            <a:ext cx="8856662" cy="13684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latin typeface="Helvetica" panose="020B0604020202020204" pitchFamily="34" charset="0"/>
                <a:cs typeface="Helvetica" panose="020B0604020202020204" pitchFamily="34" charset="0"/>
              </a:rPr>
              <a:t>Emma Thomas et al., (2017) </a:t>
            </a:r>
            <a:r>
              <a:rPr lang="en-GB" altLang="en-US" sz="3200">
                <a:latin typeface="Helvetica" panose="020B0604020202020204" pitchFamily="34" charset="0"/>
                <a:cs typeface="Helvetica" panose="020B0604020202020204" pitchFamily="34" charset="0"/>
              </a:rPr>
              <a:t>Civic identity &amp; civic participation in formal &amp; informal education contexts</a:t>
            </a:r>
            <a:endParaRPr lang="en-US" altLang="en-US" sz="3200">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F72ACA2C-7EF0-4248-B95B-27587D387EB1}"/>
              </a:ext>
            </a:extLst>
          </p:cNvPr>
          <p:cNvSpPr>
            <a:spLocks noGrp="1"/>
          </p:cNvSpPr>
          <p:nvPr>
            <p:ph idx="1"/>
          </p:nvPr>
        </p:nvSpPr>
        <p:spPr>
          <a:xfrm>
            <a:off x="466725" y="1628775"/>
            <a:ext cx="8353425" cy="5102225"/>
          </a:xfrm>
          <a:solidFill>
            <a:schemeClr val="accent1">
              <a:lumMod val="20000"/>
              <a:lumOff val="80000"/>
            </a:schemeClr>
          </a:solidFill>
        </p:spPr>
        <p:txBody>
          <a:bodyPr/>
          <a:lstStyle/>
          <a:p>
            <a:pPr marL="457200" indent="-457200">
              <a:defRPr/>
            </a:pPr>
            <a:r>
              <a:rPr lang="en-GB" sz="2600" dirty="0"/>
              <a:t>Development of civic identity through education is a social achievement. </a:t>
            </a:r>
          </a:p>
          <a:p>
            <a:pPr marL="457200" indent="-457200">
              <a:defRPr/>
            </a:pPr>
            <a:r>
              <a:rPr lang="en-GB" sz="2600" dirty="0"/>
              <a:t>When opinions about how the world should be are experienced as social identity (“we”) rather than as personal identity (“me”) they gain increased power to bring about change. </a:t>
            </a:r>
          </a:p>
          <a:p>
            <a:pPr marL="457200" indent="-457200">
              <a:defRPr/>
            </a:pPr>
            <a:r>
              <a:rPr lang="en-GB" sz="2600" dirty="0"/>
              <a:t>People can come to understand themselves (identity) and the civic world (participation) through structured group interaction / discussion </a:t>
            </a:r>
          </a:p>
          <a:p>
            <a:pPr marL="457200" indent="-457200">
              <a:defRPr/>
            </a:pPr>
            <a:r>
              <a:rPr lang="en-GB" sz="2600" dirty="0"/>
              <a:t>Social identity can be transformed by, e.g. learning to oppose everyday racism. </a:t>
            </a:r>
            <a:endParaRPr lang="en-US" sz="2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060642E1-0F1F-4640-8557-D3A8CA281043}"/>
              </a:ext>
            </a:extLst>
          </p:cNvPr>
          <p:cNvSpPr>
            <a:spLocks noGrp="1"/>
          </p:cNvSpPr>
          <p:nvPr>
            <p:ph type="title"/>
          </p:nvPr>
        </p:nvSpPr>
        <p:spPr bwMode="auto">
          <a:xfrm>
            <a:off x="179388" y="0"/>
            <a:ext cx="8856662" cy="1557338"/>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latin typeface="Helvetica" panose="020B0604020202020204" pitchFamily="34" charset="0"/>
                <a:cs typeface="Helvetica" panose="020B0604020202020204" pitchFamily="34" charset="0"/>
              </a:rPr>
              <a:t>Critical pedagogies of emotion (Zembylas et al., 2012)</a:t>
            </a:r>
            <a:endParaRPr lang="en-US" altLang="en-US">
              <a:latin typeface="Helvetica" panose="020B0604020202020204" pitchFamily="34" charset="0"/>
              <a:cs typeface="Helvetica" panose="020B0604020202020204" pitchFamily="34" charset="0"/>
            </a:endParaRPr>
          </a:p>
        </p:txBody>
      </p:sp>
      <p:sp>
        <p:nvSpPr>
          <p:cNvPr id="3" name="Content Placeholder 2">
            <a:extLst>
              <a:ext uri="{FF2B5EF4-FFF2-40B4-BE49-F238E27FC236}">
                <a16:creationId xmlns:a16="http://schemas.microsoft.com/office/drawing/2014/main" id="{385550DE-225E-4925-A8D8-BD981B3512DA}"/>
              </a:ext>
            </a:extLst>
          </p:cNvPr>
          <p:cNvSpPr>
            <a:spLocks noGrp="1"/>
          </p:cNvSpPr>
          <p:nvPr>
            <p:ph idx="1"/>
          </p:nvPr>
        </p:nvSpPr>
        <p:spPr>
          <a:xfrm>
            <a:off x="466725" y="1412875"/>
            <a:ext cx="8497888" cy="5027613"/>
          </a:xfrm>
          <a:solidFill>
            <a:schemeClr val="accent1">
              <a:lumMod val="20000"/>
              <a:lumOff val="80000"/>
            </a:schemeClr>
          </a:solidFill>
        </p:spPr>
        <p:txBody>
          <a:bodyPr/>
          <a:lstStyle/>
          <a:p>
            <a:pPr>
              <a:defRPr/>
            </a:pPr>
            <a:r>
              <a:rPr lang="en-GB" sz="2800" dirty="0"/>
              <a:t>‘Privileged irresponsibility’ (Tronto 1990) --majority group do not acknowledge power relations; taken-for-granted positions of privilege and lack of care. </a:t>
            </a:r>
          </a:p>
          <a:p>
            <a:pPr lvl="2">
              <a:defRPr/>
            </a:pPr>
            <a:r>
              <a:rPr lang="en-GB" sz="2800" dirty="0"/>
              <a:t>Political ethics of care enables engagement with ‘difﬁcult’ emotional knowledge </a:t>
            </a:r>
          </a:p>
          <a:p>
            <a:pPr lvl="2">
              <a:defRPr/>
            </a:pPr>
            <a:r>
              <a:rPr lang="en-GB" sz="2800" dirty="0"/>
              <a:t>Entanglement of emotion and ideology for teachers can mask disgust as caring (Matias and Zembylas 2014) </a:t>
            </a:r>
          </a:p>
          <a:p>
            <a:pPr lvl="2">
              <a:defRPr/>
            </a:pPr>
            <a:r>
              <a:rPr lang="en-GB" sz="2800" dirty="0"/>
              <a:t>Race &amp; racism = ‘technologies of affect’: disciplinary power mechanisms (control--Foucault)</a:t>
            </a:r>
          </a:p>
          <a:p>
            <a:pPr lvl="2">
              <a:defRPr/>
            </a:pPr>
            <a:endParaRPr lang="en-GB" sz="2800" dirty="0"/>
          </a:p>
          <a:p>
            <a:pPr lvl="2">
              <a:defRPr/>
            </a:pPr>
            <a:endParaRPr lang="en-GB" sz="2800" dirty="0"/>
          </a:p>
          <a:p>
            <a:pPr lvl="2">
              <a:defRPr/>
            </a:pPr>
            <a:endParaRPr lang="en-GB" sz="2800" dirty="0"/>
          </a:p>
        </p:txBody>
      </p:sp>
      <p:sp>
        <p:nvSpPr>
          <p:cNvPr id="62468" name="Slide Number Placeholder 3">
            <a:extLst>
              <a:ext uri="{FF2B5EF4-FFF2-40B4-BE49-F238E27FC236}">
                <a16:creationId xmlns:a16="http://schemas.microsoft.com/office/drawing/2014/main" id="{5B01F152-9F46-4950-93E2-CCE7FCBCF2A0}"/>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a:fld id="{2E10D720-F5F8-438D-A492-3B242D8038A3}" type="slidenum">
              <a:rPr lang="en-GB" altLang="en-US" sz="1800" smtClean="0">
                <a:solidFill>
                  <a:srgbClr val="000000"/>
                </a:solidFill>
              </a:rPr>
              <a:pPr algn="l"/>
              <a:t>21</a:t>
            </a:fld>
            <a:endParaRPr lang="en-GB" altLang="en-US" sz="18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FDAC2E3-D241-49F7-B42A-6088EE2E8FE7}"/>
              </a:ext>
            </a:extLst>
          </p:cNvPr>
          <p:cNvSpPr>
            <a:spLocks noGrp="1" noChangeArrowheads="1"/>
          </p:cNvSpPr>
          <p:nvPr>
            <p:ph type="title"/>
          </p:nvPr>
        </p:nvSpPr>
        <p:spPr bwMode="auto">
          <a:xfrm>
            <a:off x="107950" y="0"/>
            <a:ext cx="8928100" cy="1268413"/>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latin typeface="Helvetica" panose="020B0604020202020204" pitchFamily="34" charset="0"/>
                <a:cs typeface="Helvetica" panose="020B0604020202020204" pitchFamily="34" charset="0"/>
              </a:rPr>
              <a:t>Identities matter for social action and agency</a:t>
            </a:r>
            <a:endParaRPr lang="en-US" altLang="en-US" sz="3600">
              <a:latin typeface="Helvetica" panose="020B0604020202020204" pitchFamily="34" charset="0"/>
              <a:cs typeface="Helvetica" panose="020B0604020202020204" pitchFamily="34" charset="0"/>
            </a:endParaRPr>
          </a:p>
        </p:txBody>
      </p:sp>
      <p:sp>
        <p:nvSpPr>
          <p:cNvPr id="59395" name="Rectangle 3">
            <a:extLst>
              <a:ext uri="{FF2B5EF4-FFF2-40B4-BE49-F238E27FC236}">
                <a16:creationId xmlns:a16="http://schemas.microsoft.com/office/drawing/2014/main" id="{DA7B7189-06BA-43AD-9086-B9B20D861E21}"/>
              </a:ext>
            </a:extLst>
          </p:cNvPr>
          <p:cNvSpPr>
            <a:spLocks noGrp="1" noChangeArrowheads="1"/>
          </p:cNvSpPr>
          <p:nvPr>
            <p:ph idx="1"/>
          </p:nvPr>
        </p:nvSpPr>
        <p:spPr>
          <a:xfrm>
            <a:off x="323850" y="1484313"/>
            <a:ext cx="8496300" cy="4968875"/>
          </a:xfrm>
          <a:solidFill>
            <a:srgbClr val="FFF3CD"/>
          </a:solidFill>
        </p:spPr>
        <p:txBody>
          <a:bodyPr/>
          <a:lstStyle/>
          <a:p>
            <a:pPr>
              <a:buFontTx/>
              <a:buChar char="•"/>
              <a:defRPr/>
            </a:pPr>
            <a:r>
              <a:rPr lang="en-GB" altLang="en-US" dirty="0">
                <a:ea typeface="ＭＳ Ｐゴシック" panose="020B0600070205080204" pitchFamily="34" charset="-128"/>
              </a:rPr>
              <a:t>Guide individual actions. The ways in which we identify with other people affects what we (aim to) do (Hopkins and Reicher, 2002). </a:t>
            </a:r>
          </a:p>
          <a:p>
            <a:pPr>
              <a:buFontTx/>
              <a:buChar char="•"/>
              <a:defRPr/>
            </a:pPr>
            <a:r>
              <a:rPr lang="en-GB" altLang="en-US" dirty="0">
                <a:ea typeface="ＭＳ Ｐゴシック" panose="020B0600070205080204" pitchFamily="34" charset="-128"/>
              </a:rPr>
              <a:t>Affects feelings of belonging to families and social groups’ agency and participation.</a:t>
            </a:r>
          </a:p>
          <a:p>
            <a:pPr marL="0" indent="0">
              <a:buFont typeface="Arial" panose="020B0604020202020204" pitchFamily="34" charset="0"/>
              <a:buNone/>
              <a:defRPr/>
            </a:pPr>
            <a:r>
              <a:rPr lang="en-GB" altLang="en-US" dirty="0">
                <a:ea typeface="ＭＳ Ｐゴシック" panose="020B0600070205080204" pitchFamily="34" charset="-128"/>
              </a:rPr>
              <a:t>‘Collective identities are important: they shape our sense of who we are, our position in relation to others, and how we can and should act.’ (Hopkins et al., 2006: 52)</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D5235B1-8965-411F-BDC2-FB9FB719930D}"/>
              </a:ext>
            </a:extLst>
          </p:cNvPr>
          <p:cNvSpPr>
            <a:spLocks noGrp="1"/>
          </p:cNvSpPr>
          <p:nvPr>
            <p:ph type="title"/>
          </p:nvPr>
        </p:nvSpPr>
        <p:spPr bwMode="auto">
          <a:xfrm>
            <a:off x="466725" y="333375"/>
            <a:ext cx="8353425" cy="647700"/>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latin typeface="Helvetica" panose="020B0604020202020204" pitchFamily="34" charset="0"/>
                <a:cs typeface="Helvetica" panose="020B0604020202020204" pitchFamily="34" charset="0"/>
              </a:rPr>
              <a:t>Possible strategies</a:t>
            </a:r>
          </a:p>
        </p:txBody>
      </p:sp>
      <p:sp>
        <p:nvSpPr>
          <p:cNvPr id="65539" name="Content Placeholder 2">
            <a:extLst>
              <a:ext uri="{FF2B5EF4-FFF2-40B4-BE49-F238E27FC236}">
                <a16:creationId xmlns:a16="http://schemas.microsoft.com/office/drawing/2014/main" id="{0C4D9A2C-8447-4733-9FFE-435E52880FB8}"/>
              </a:ext>
            </a:extLst>
          </p:cNvPr>
          <p:cNvSpPr>
            <a:spLocks noGrp="1"/>
          </p:cNvSpPr>
          <p:nvPr>
            <p:ph idx="1"/>
          </p:nvPr>
        </p:nvSpPr>
        <p:spPr bwMode="auto">
          <a:xfrm>
            <a:off x="466725" y="1052513"/>
            <a:ext cx="8353425" cy="5616575"/>
          </a:xfrm>
          <a:solidFill>
            <a:srgbClr val="FFC00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a:latin typeface="Helvetica" panose="020B0604020202020204" pitchFamily="34" charset="0"/>
                <a:cs typeface="Helvetica" panose="020B0604020202020204" pitchFamily="34" charset="0"/>
              </a:rPr>
              <a:t>Recognise children’s moral agency (Wendy Luttrell, 2012)</a:t>
            </a:r>
          </a:p>
          <a:p>
            <a:r>
              <a:rPr lang="en-GB" altLang="en-US" sz="2800">
                <a:latin typeface="Helvetica" panose="020B0604020202020204" pitchFamily="34" charset="0"/>
                <a:cs typeface="Helvetica" panose="020B0604020202020204" pitchFamily="34" charset="0"/>
              </a:rPr>
              <a:t>Pedagogy of discomfort (Zembylas 2015) </a:t>
            </a:r>
          </a:p>
          <a:p>
            <a:r>
              <a:rPr lang="en-GB" altLang="en-US" sz="2800">
                <a:latin typeface="Helvetica" panose="020B0604020202020204" pitchFamily="34" charset="0"/>
                <a:cs typeface="Helvetica" panose="020B0604020202020204" pitchFamily="34" charset="0"/>
              </a:rPr>
              <a:t>Enable different identity positioning</a:t>
            </a:r>
          </a:p>
          <a:p>
            <a:r>
              <a:rPr lang="en-GB" altLang="en-US" sz="2800">
                <a:latin typeface="Helvetica" panose="020B0604020202020204" pitchFamily="34" charset="0"/>
                <a:cs typeface="Helvetica" panose="020B0604020202020204" pitchFamily="34" charset="0"/>
              </a:rPr>
              <a:t>Examination of how values and values education is embedded in everyday life </a:t>
            </a:r>
          </a:p>
          <a:p>
            <a:r>
              <a:rPr lang="en-GB" altLang="en-US" sz="2800">
                <a:latin typeface="Helvetica" panose="020B0604020202020204" pitchFamily="34" charset="0"/>
                <a:cs typeface="Helvetica" panose="020B0604020202020204" pitchFamily="34" charset="0"/>
              </a:rPr>
              <a:t>Teachers model values to children (Thornberg, 2016) -civility in informal encounters</a:t>
            </a:r>
          </a:p>
          <a:p>
            <a:r>
              <a:rPr lang="en-GB" altLang="en-US" sz="2800">
                <a:latin typeface="Helvetica" panose="020B0604020202020204" pitchFamily="34" charset="0"/>
                <a:cs typeface="Helvetica" panose="020B0604020202020204" pitchFamily="34" charset="0"/>
              </a:rPr>
              <a:t>‘Cultivate our (intersectional) humanity’ (Plato, Nussbaum)</a:t>
            </a:r>
          </a:p>
        </p:txBody>
      </p:sp>
      <p:sp>
        <p:nvSpPr>
          <p:cNvPr id="65540" name="Slide Number Placeholder 3">
            <a:extLst>
              <a:ext uri="{FF2B5EF4-FFF2-40B4-BE49-F238E27FC236}">
                <a16:creationId xmlns:a16="http://schemas.microsoft.com/office/drawing/2014/main" id="{34151050-8E2A-446F-B293-13BD41361572}"/>
              </a:ext>
            </a:extLst>
          </p:cNvPr>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a:fld id="{E63C2988-0678-48B7-9F96-AFB47FBDDEAF}" type="slidenum">
              <a:rPr lang="en-GB" altLang="en-US" sz="1800" smtClean="0">
                <a:solidFill>
                  <a:srgbClr val="000000"/>
                </a:solidFill>
              </a:rPr>
              <a:pPr algn="l"/>
              <a:t>23</a:t>
            </a:fld>
            <a:endParaRPr lang="en-GB" altLang="en-US" sz="18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7311716-D6B8-4129-BF9F-CFFB0A31C15C}"/>
              </a:ext>
            </a:extLst>
          </p:cNvPr>
          <p:cNvSpPr>
            <a:spLocks noGrp="1"/>
          </p:cNvSpPr>
          <p:nvPr>
            <p:ph type="title"/>
          </p:nvPr>
        </p:nvSpPr>
        <p:spPr bwMode="auto">
          <a:xfrm>
            <a:off x="107950" y="44450"/>
            <a:ext cx="8928100" cy="1223963"/>
          </a:xfrm>
          <a:solidFill>
            <a:srgbClr val="004D95"/>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solidFill>
                  <a:schemeClr val="bg1"/>
                </a:solidFill>
                <a:latin typeface="Helvetica" panose="020B0604020202020204" pitchFamily="34" charset="0"/>
                <a:cs typeface="Helvetica" panose="020B0604020202020204" pitchFamily="34" charset="0"/>
              </a:rPr>
              <a:t>Young people’s agency –complex intersections</a:t>
            </a:r>
          </a:p>
        </p:txBody>
      </p:sp>
      <p:sp>
        <p:nvSpPr>
          <p:cNvPr id="3" name="Content Placeholder 2">
            <a:extLst>
              <a:ext uri="{FF2B5EF4-FFF2-40B4-BE49-F238E27FC236}">
                <a16:creationId xmlns:a16="http://schemas.microsoft.com/office/drawing/2014/main" id="{933C4365-2071-4190-8C3D-5C0F46F4400C}"/>
              </a:ext>
            </a:extLst>
          </p:cNvPr>
          <p:cNvSpPr>
            <a:spLocks noGrp="1"/>
          </p:cNvSpPr>
          <p:nvPr>
            <p:ph idx="1"/>
          </p:nvPr>
        </p:nvSpPr>
        <p:spPr>
          <a:xfrm>
            <a:off x="107950" y="1412875"/>
            <a:ext cx="8856663" cy="5256213"/>
          </a:xfrm>
        </p:spPr>
        <p:txBody>
          <a:bodyPr/>
          <a:lstStyle/>
          <a:p>
            <a:pPr marL="0" indent="0">
              <a:buFont typeface="Arial" panose="020B0604020202020204" pitchFamily="34" charset="0"/>
              <a:buNone/>
              <a:defRPr/>
            </a:pPr>
            <a:r>
              <a:rPr lang="en-GB" sz="2800" dirty="0"/>
              <a:t>‘“Decolonising” describes an academic movement across universities and other institutions to highlight inequalities resulting from historical colonial influences and to transform and modernise materials. The aim is to make teachers and students aware of any unconscious biases and remove colonial references, thereby creating fairer curricula. The equality and diversity agenda tend to be a top down endeavour … but the decolonising agenda is more about ground up activism from those affected by the legacy of colonial injustice.’ (</a:t>
            </a:r>
            <a:r>
              <a:rPr lang="en-GB" sz="2800" dirty="0" err="1"/>
              <a:t>Gishen</a:t>
            </a:r>
            <a:r>
              <a:rPr lang="en-GB" sz="2800" dirty="0"/>
              <a:t> &amp; </a:t>
            </a:r>
            <a:r>
              <a:rPr lang="en-GB" sz="2800" dirty="0" err="1"/>
              <a:t>Lokugamage</a:t>
            </a:r>
            <a:r>
              <a:rPr lang="en-GB" sz="2800" dirty="0"/>
              <a:t>, 2018).</a:t>
            </a:r>
          </a:p>
          <a:p>
            <a:pPr>
              <a:defRPr/>
            </a:pPr>
            <a:r>
              <a:rPr lang="en-GB" sz="2800" dirty="0"/>
              <a:t>Rhodes Must Fall; Why isn’t my professor black?</a:t>
            </a:r>
          </a:p>
          <a:p>
            <a:pPr marL="0" indent="0">
              <a:buFont typeface="Arial" panose="020B0604020202020204" pitchFamily="34" charset="0"/>
              <a:buNone/>
              <a:defRPr/>
            </a:pPr>
            <a:endParaRPr lang="en-GB" sz="2800" dirty="0"/>
          </a:p>
          <a:p>
            <a:pPr>
              <a:defRPr/>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0E3B2-DA30-441A-B390-3DBA1558E784}"/>
              </a:ext>
            </a:extLst>
          </p:cNvPr>
          <p:cNvSpPr>
            <a:spLocks noGrp="1"/>
          </p:cNvSpPr>
          <p:nvPr>
            <p:ph type="title"/>
          </p:nvPr>
        </p:nvSpPr>
        <p:spPr>
          <a:xfrm>
            <a:off x="250825" y="115888"/>
            <a:ext cx="8642350" cy="1152525"/>
          </a:xfrm>
          <a:solidFill>
            <a:schemeClr val="tx2">
              <a:lumMod val="75000"/>
              <a:lumOff val="25000"/>
            </a:schemeClr>
          </a:solidFill>
        </p:spPr>
        <p:txBody>
          <a:bodyPr/>
          <a:lstStyle/>
          <a:p>
            <a:pPr>
              <a:defRPr/>
            </a:pPr>
            <a:r>
              <a:rPr lang="en-GB" dirty="0">
                <a:solidFill>
                  <a:schemeClr val="bg1"/>
                </a:solidFill>
              </a:rPr>
              <a:t>Intersectional perspectives on young people’s wellbeing</a:t>
            </a:r>
            <a:r>
              <a:rPr lang="en-GB" dirty="0"/>
              <a:t>. </a:t>
            </a:r>
          </a:p>
        </p:txBody>
      </p:sp>
      <p:sp>
        <p:nvSpPr>
          <p:cNvPr id="3" name="Text Placeholder 2">
            <a:extLst>
              <a:ext uri="{FF2B5EF4-FFF2-40B4-BE49-F238E27FC236}">
                <a16:creationId xmlns:a16="http://schemas.microsoft.com/office/drawing/2014/main" id="{AA95F5F1-907C-4D37-95F1-E66285E0DFA5}"/>
              </a:ext>
            </a:extLst>
          </p:cNvPr>
          <p:cNvSpPr>
            <a:spLocks noGrp="1"/>
          </p:cNvSpPr>
          <p:nvPr>
            <p:ph idx="1"/>
          </p:nvPr>
        </p:nvSpPr>
        <p:spPr>
          <a:xfrm>
            <a:off x="457200" y="1484313"/>
            <a:ext cx="8229600" cy="4641850"/>
          </a:xfrm>
        </p:spPr>
        <p:txBody>
          <a:bodyPr/>
          <a:lstStyle/>
          <a:p>
            <a:pPr marL="0" indent="0" algn="ctr">
              <a:buFont typeface="Arial" panose="020B0604020202020204" pitchFamily="34" charset="0"/>
              <a:buNone/>
              <a:defRPr/>
            </a:pPr>
            <a:r>
              <a:rPr lang="en-GB" sz="4000" b="1" dirty="0"/>
              <a:t>Outline of talk</a:t>
            </a:r>
          </a:p>
          <a:p>
            <a:pPr marL="457200" indent="-457200">
              <a:buFont typeface="+mj-lt"/>
              <a:buAutoNum type="arabicPeriod"/>
              <a:defRPr/>
            </a:pPr>
            <a:r>
              <a:rPr lang="en-GB" dirty="0"/>
              <a:t>Wellbeing and intersectionality </a:t>
            </a:r>
          </a:p>
          <a:p>
            <a:pPr marL="457200" indent="-457200">
              <a:buFont typeface="+mj-lt"/>
              <a:buAutoNum type="arabicPeriod"/>
              <a:defRPr/>
            </a:pPr>
            <a:r>
              <a:rPr lang="en-GB" dirty="0"/>
              <a:t>Capacities/Agency of young people &amp; obstacles that hamper their engagement with society. </a:t>
            </a:r>
          </a:p>
          <a:p>
            <a:pPr marL="457200" indent="-457200">
              <a:buFont typeface="+mj-lt"/>
              <a:buAutoNum type="arabicPeriod"/>
              <a:defRPr/>
            </a:pPr>
            <a:r>
              <a:rPr lang="en-GB" dirty="0"/>
              <a:t>Children's intersectional negotiations of environment and computers.</a:t>
            </a:r>
          </a:p>
          <a:p>
            <a:pPr>
              <a:defRPr/>
            </a:pPr>
            <a:endParaRPr lang="en-GB" dirty="0"/>
          </a:p>
        </p:txBody>
      </p:sp>
      <p:sp>
        <p:nvSpPr>
          <p:cNvPr id="5" name="Left Arrow 4">
            <a:extLst>
              <a:ext uri="{FF2B5EF4-FFF2-40B4-BE49-F238E27FC236}">
                <a16:creationId xmlns:a16="http://schemas.microsoft.com/office/drawing/2014/main" id="{3C375772-78F7-4B2A-8E2B-305994B2395B}"/>
              </a:ext>
            </a:extLst>
          </p:cNvPr>
          <p:cNvSpPr/>
          <p:nvPr/>
        </p:nvSpPr>
        <p:spPr>
          <a:xfrm>
            <a:off x="6732588" y="4941888"/>
            <a:ext cx="979487" cy="484187"/>
          </a:xfrm>
          <a:prstGeom prst="leftArrow">
            <a:avLst/>
          </a:prstGeom>
          <a:solidFill>
            <a:schemeClr val="accent6"/>
          </a:solidFill>
          <a:ln>
            <a:solidFill>
              <a:srgbClr val="0070C0"/>
            </a:solidFill>
          </a:ln>
        </p:spPr>
        <p:style>
          <a:lnRef idx="2">
            <a:schemeClr val="accent2"/>
          </a:lnRef>
          <a:fillRef idx="1">
            <a:schemeClr val="lt1"/>
          </a:fillRef>
          <a:effectRef idx="0">
            <a:schemeClr val="accent2"/>
          </a:effectRef>
          <a:fontRef idx="minor">
            <a:schemeClr val="dk1"/>
          </a:fontRef>
        </p:style>
        <p:txBody>
          <a:bodyPr anchor="ctr"/>
          <a:lstStyle/>
          <a:p>
            <a:pPr algn="ctr" defTabSz="457200">
              <a:defRPr/>
            </a:pPr>
            <a:endParaRPr lang="en-GB"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descr="NCRM Logo Vertical (CMYK).png">
            <a:extLst>
              <a:ext uri="{FF2B5EF4-FFF2-40B4-BE49-F238E27FC236}">
                <a16:creationId xmlns:a16="http://schemas.microsoft.com/office/drawing/2014/main" id="{1DF39E00-ED79-4705-B72D-EE55B9E5EF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5700713"/>
            <a:ext cx="17272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9" descr="GIF RGB 150 Pixels with Border.gif">
            <a:extLst>
              <a:ext uri="{FF2B5EF4-FFF2-40B4-BE49-F238E27FC236}">
                <a16:creationId xmlns:a16="http://schemas.microsoft.com/office/drawing/2014/main" id="{C90E6DAA-BEAA-4E20-B0DE-080AD734E0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788" y="5700713"/>
            <a:ext cx="12985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6" descr="circles_logo_sm16 Nov.jpg">
            <a:extLst>
              <a:ext uri="{FF2B5EF4-FFF2-40B4-BE49-F238E27FC236}">
                <a16:creationId xmlns:a16="http://schemas.microsoft.com/office/drawing/2014/main" id="{81AB425B-CC49-4636-AC34-CE69A0299A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00913" y="5722938"/>
            <a:ext cx="15208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7">
            <a:extLst>
              <a:ext uri="{FF2B5EF4-FFF2-40B4-BE49-F238E27FC236}">
                <a16:creationId xmlns:a16="http://schemas.microsoft.com/office/drawing/2014/main" id="{EF55CB12-A8E4-4471-A2CD-1671BC96C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0463" y="5826125"/>
            <a:ext cx="1641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10" descr="YLives-purple-pms2597.tif">
            <a:extLst>
              <a:ext uri="{FF2B5EF4-FFF2-40B4-BE49-F238E27FC236}">
                <a16:creationId xmlns:a16="http://schemas.microsoft.com/office/drawing/2014/main" id="{5F0E489B-E60D-4F07-AE08-A8D206A14C3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38788" y="5980113"/>
            <a:ext cx="165576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 Placeholder 3">
            <a:extLst>
              <a:ext uri="{FF2B5EF4-FFF2-40B4-BE49-F238E27FC236}">
                <a16:creationId xmlns:a16="http://schemas.microsoft.com/office/drawing/2014/main" id="{431A99BE-E3E7-4EDA-8EB1-DDFF2D98403D}"/>
              </a:ext>
            </a:extLst>
          </p:cNvPr>
          <p:cNvSpPr>
            <a:spLocks noGrp="1"/>
          </p:cNvSpPr>
          <p:nvPr>
            <p:ph type="body" sz="quarter" idx="10"/>
          </p:nvPr>
        </p:nvSpPr>
        <p:spPr bwMode="auto">
          <a:xfrm>
            <a:off x="138113" y="1346200"/>
            <a:ext cx="8616950" cy="548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 typeface="Arial" panose="020B0604020202020204" pitchFamily="34" charset="0"/>
              <a:buNone/>
            </a:pPr>
            <a:r>
              <a:rPr lang="en-GB" altLang="en-US" sz="4400">
                <a:cs typeface="Arial" panose="020B0604020202020204" pitchFamily="34" charset="0"/>
              </a:rPr>
              <a:t>Family Lives and the Environment</a:t>
            </a:r>
          </a:p>
          <a:p>
            <a:pPr marL="457200" lvl="1" indent="0">
              <a:buFont typeface="Arial" panose="020B0604020202020204" pitchFamily="34" charset="0"/>
              <a:buNone/>
              <a:tabLst>
                <a:tab pos="263525" algn="l"/>
              </a:tabLst>
            </a:pPr>
            <a:r>
              <a:rPr lang="en-GB" altLang="en-US" sz="2400" b="1"/>
              <a:t>Aim: </a:t>
            </a:r>
            <a:r>
              <a:rPr lang="en-GB" altLang="en-US" sz="2400"/>
              <a:t>To improve understanding of the negotiated complexity of families’ lives in relationship with their environments, with regard to meanings of ‘environment’ in narratives of everyday and habitual family lives and family practices.</a:t>
            </a:r>
            <a:endParaRPr lang="en-GB" altLang="en-US" sz="1800"/>
          </a:p>
          <a:p>
            <a:pPr marL="457200" lvl="1" indent="0">
              <a:buFont typeface="Arial" panose="020B0604020202020204" pitchFamily="34" charset="0"/>
              <a:buNone/>
              <a:tabLst>
                <a:tab pos="263525" algn="l"/>
              </a:tabLst>
            </a:pPr>
            <a:endParaRPr lang="en-GB" altLang="en-US" sz="1800">
              <a:solidFill>
                <a:schemeClr val="bg1"/>
              </a:solidFill>
              <a:cs typeface="Arial" panose="020B0604020202020204" pitchFamily="34" charset="0"/>
            </a:endParaRPr>
          </a:p>
        </p:txBody>
      </p:sp>
      <p:sp>
        <p:nvSpPr>
          <p:cNvPr id="2" name="Rectangle 1">
            <a:extLst>
              <a:ext uri="{FF2B5EF4-FFF2-40B4-BE49-F238E27FC236}">
                <a16:creationId xmlns:a16="http://schemas.microsoft.com/office/drawing/2014/main" id="{C0427F87-8F3D-4EA4-A8BD-24793B6444A4}"/>
              </a:ext>
            </a:extLst>
          </p:cNvPr>
          <p:cNvSpPr/>
          <p:nvPr/>
        </p:nvSpPr>
        <p:spPr>
          <a:xfrm>
            <a:off x="300038" y="4103688"/>
            <a:ext cx="8521700" cy="155575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lvl="1" defTabSz="457200">
              <a:defRPr/>
            </a:pPr>
            <a:r>
              <a:rPr lang="en-GB" altLang="en-US" dirty="0">
                <a:solidFill>
                  <a:prstClr val="white"/>
                </a:solidFill>
                <a:cs typeface="Arial" panose="020B0604020202020204" pitchFamily="34" charset="0"/>
              </a:rPr>
              <a:t>Janet Boddy (University of Sussex)</a:t>
            </a:r>
          </a:p>
          <a:p>
            <a:pPr lvl="1" defTabSz="457200">
              <a:defRPr/>
            </a:pPr>
            <a:r>
              <a:rPr lang="en-GB" altLang="en-US" dirty="0">
                <a:solidFill>
                  <a:prstClr val="white"/>
                </a:solidFill>
                <a:cs typeface="Arial" panose="020B0604020202020204" pitchFamily="34" charset="0"/>
              </a:rPr>
              <a:t>Ann Phoenix, Natasha Shukla, Catherine Walker, Helen </a:t>
            </a:r>
            <a:r>
              <a:rPr lang="en-GB" altLang="en-US" dirty="0" err="1">
                <a:solidFill>
                  <a:prstClr val="white"/>
                </a:solidFill>
                <a:cs typeface="Arial" panose="020B0604020202020204" pitchFamily="34" charset="0"/>
              </a:rPr>
              <a:t>Austerberry</a:t>
            </a:r>
            <a:r>
              <a:rPr lang="en-GB" altLang="en-US" dirty="0">
                <a:solidFill>
                  <a:prstClr val="white"/>
                </a:solidFill>
                <a:cs typeface="Arial" panose="020B0604020202020204" pitchFamily="34" charset="0"/>
              </a:rPr>
              <a:t>, </a:t>
            </a:r>
            <a:r>
              <a:rPr lang="en-GB" altLang="en-US" dirty="0" err="1">
                <a:solidFill>
                  <a:prstClr val="white"/>
                </a:solidFill>
                <a:cs typeface="Arial" panose="020B0604020202020204" pitchFamily="34" charset="0"/>
              </a:rPr>
              <a:t>Hanan</a:t>
            </a:r>
            <a:r>
              <a:rPr lang="en-GB" altLang="en-US" dirty="0">
                <a:solidFill>
                  <a:prstClr val="white"/>
                </a:solidFill>
                <a:cs typeface="Arial" panose="020B0604020202020204" pitchFamily="34" charset="0"/>
              </a:rPr>
              <a:t> </a:t>
            </a:r>
            <a:r>
              <a:rPr lang="en-GB" altLang="en-US" dirty="0" err="1">
                <a:solidFill>
                  <a:prstClr val="white"/>
                </a:solidFill>
                <a:cs typeface="Arial" panose="020B0604020202020204" pitchFamily="34" charset="0"/>
              </a:rPr>
              <a:t>Hauari</a:t>
            </a:r>
            <a:r>
              <a:rPr lang="en-GB" altLang="en-US" dirty="0">
                <a:solidFill>
                  <a:prstClr val="white"/>
                </a:solidFill>
                <a:cs typeface="Arial" panose="020B0604020202020204" pitchFamily="34" charset="0"/>
              </a:rPr>
              <a:t> and Claire Cameron (UCL Institute of Education)</a:t>
            </a:r>
          </a:p>
          <a:p>
            <a:pPr lvl="1" defTabSz="457200">
              <a:defRPr/>
            </a:pPr>
            <a:r>
              <a:rPr lang="en-GB" altLang="en-US" dirty="0">
                <a:solidFill>
                  <a:prstClr val="white"/>
                </a:solidFill>
                <a:cs typeface="Arial" panose="020B0604020202020204" pitchFamily="34" charset="0"/>
              </a:rPr>
              <a:t>Gina </a:t>
            </a:r>
            <a:r>
              <a:rPr lang="en-GB" altLang="en-US" dirty="0" err="1">
                <a:solidFill>
                  <a:prstClr val="white"/>
                </a:solidFill>
                <a:cs typeface="Arial" panose="020B0604020202020204" pitchFamily="34" charset="0"/>
              </a:rPr>
              <a:t>Crivello</a:t>
            </a:r>
            <a:r>
              <a:rPr lang="en-GB" altLang="en-US" dirty="0">
                <a:solidFill>
                  <a:prstClr val="white"/>
                </a:solidFill>
                <a:cs typeface="Arial" panose="020B0604020202020204" pitchFamily="34" charset="0"/>
              </a:rPr>
              <a:t>, Virginia Morrow, Emma Wilson, Uma </a:t>
            </a:r>
            <a:r>
              <a:rPr lang="en-GB" altLang="en-US" dirty="0" err="1">
                <a:solidFill>
                  <a:prstClr val="white"/>
                </a:solidFill>
                <a:cs typeface="Arial" panose="020B0604020202020204" pitchFamily="34" charset="0"/>
              </a:rPr>
              <a:t>Vennam</a:t>
            </a:r>
            <a:r>
              <a:rPr lang="en-GB" altLang="en-US" dirty="0">
                <a:solidFill>
                  <a:prstClr val="white"/>
                </a:solidFill>
                <a:cs typeface="Arial" panose="020B0604020202020204" pitchFamily="34" charset="0"/>
              </a:rPr>
              <a:t>, </a:t>
            </a:r>
            <a:r>
              <a:rPr lang="en-GB" altLang="en-US" dirty="0" err="1">
                <a:solidFill>
                  <a:prstClr val="white"/>
                </a:solidFill>
                <a:cs typeface="Arial" panose="020B0604020202020204" pitchFamily="34" charset="0"/>
              </a:rPr>
              <a:t>Madhavi</a:t>
            </a:r>
            <a:r>
              <a:rPr lang="en-GB" altLang="en-US" dirty="0">
                <a:solidFill>
                  <a:prstClr val="white"/>
                </a:solidFill>
                <a:cs typeface="Arial" panose="020B0604020202020204" pitchFamily="34" charset="0"/>
              </a:rPr>
              <a:t> </a:t>
            </a:r>
            <a:r>
              <a:rPr lang="en-GB" altLang="en-US" dirty="0" err="1">
                <a:solidFill>
                  <a:prstClr val="white"/>
                </a:solidFill>
                <a:cs typeface="Arial" panose="020B0604020202020204" pitchFamily="34" charset="0"/>
              </a:rPr>
              <a:t>Latha</a:t>
            </a:r>
            <a:r>
              <a:rPr lang="en-GB" altLang="en-US" dirty="0">
                <a:solidFill>
                  <a:prstClr val="white"/>
                </a:solidFill>
                <a:cs typeface="Arial" panose="020B0604020202020204" pitchFamily="34" charset="0"/>
              </a:rPr>
              <a:t> and </a:t>
            </a:r>
            <a:r>
              <a:rPr lang="en-GB" altLang="en-US" dirty="0" err="1">
                <a:solidFill>
                  <a:prstClr val="white"/>
                </a:solidFill>
                <a:cs typeface="Arial" panose="020B0604020202020204" pitchFamily="34" charset="0"/>
              </a:rPr>
              <a:t>Renu</a:t>
            </a:r>
            <a:r>
              <a:rPr lang="en-GB" altLang="en-US" dirty="0">
                <a:solidFill>
                  <a:prstClr val="white"/>
                </a:solidFill>
                <a:cs typeface="Arial" panose="020B0604020202020204" pitchFamily="34" charset="0"/>
              </a:rPr>
              <a:t> Singh (Young Lives)</a:t>
            </a:r>
          </a:p>
        </p:txBody>
      </p:sp>
      <p:sp>
        <p:nvSpPr>
          <p:cNvPr id="68617" name="Text Placeholder 4">
            <a:extLst>
              <a:ext uri="{FF2B5EF4-FFF2-40B4-BE49-F238E27FC236}">
                <a16:creationId xmlns:a16="http://schemas.microsoft.com/office/drawing/2014/main" id="{E5F09985-AF81-458B-871D-D21EB964047D}"/>
              </a:ext>
            </a:extLst>
          </p:cNvPr>
          <p:cNvSpPr>
            <a:spLocks noGrp="1"/>
          </p:cNvSpPr>
          <p:nvPr>
            <p:ph type="body" sz="quarter" idx="11"/>
          </p:nvPr>
        </p:nvSpPr>
        <p:spPr bwMode="auto">
          <a:xfrm>
            <a:off x="346075" y="6440488"/>
            <a:ext cx="4029075" cy="31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numCol="1" anchor="t" anchorCtr="0" compatLnSpc="1">
            <a:prstTxWarp prst="textNoShape">
              <a:avLst/>
            </a:prstTxWarp>
          </a:bodyPr>
          <a:lstStyle/>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6B6EA112-DE10-4ADE-93F7-2B9DAFB1E5C8}"/>
              </a:ext>
            </a:extLst>
          </p:cNvPr>
          <p:cNvSpPr>
            <a:spLocks noGrp="1"/>
          </p:cNvSpPr>
          <p:nvPr>
            <p:ph type="sldNum" sz="quarter" idx="12"/>
          </p:nvPr>
        </p:nvSpPr>
        <p:spPr>
          <a:xfrm>
            <a:off x="7308850" y="6165850"/>
            <a:ext cx="1512888" cy="360363"/>
          </a:xfrm>
        </p:spPr>
        <p:txBody>
          <a:bodyPr lIns="0" tIns="0" rIns="0" bIns="0"/>
          <a:lstStyle/>
          <a:p>
            <a:pPr>
              <a:defRPr/>
            </a:pPr>
            <a:fld id="{603B04A6-AEA6-41B6-B074-0E4AA9D99D5D}" type="slidenum">
              <a:rPr lang="en-GB"/>
              <a:pPr>
                <a:defRPr/>
              </a:pPr>
              <a:t>27</a:t>
            </a:fld>
            <a:endParaRPr lang="en-GB"/>
          </a:p>
        </p:txBody>
      </p:sp>
      <p:sp>
        <p:nvSpPr>
          <p:cNvPr id="69635" name="Rectangle 2">
            <a:extLst>
              <a:ext uri="{FF2B5EF4-FFF2-40B4-BE49-F238E27FC236}">
                <a16:creationId xmlns:a16="http://schemas.microsoft.com/office/drawing/2014/main" id="{6E74407B-964E-4857-A496-CE85EFC527B4}"/>
              </a:ext>
            </a:extLst>
          </p:cNvPr>
          <p:cNvSpPr>
            <a:spLocks noGrp="1" noChangeArrowheads="1"/>
          </p:cNvSpPr>
          <p:nvPr>
            <p:ph type="title"/>
          </p:nvPr>
        </p:nvSpPr>
        <p:spPr>
          <a:xfrm>
            <a:off x="0" y="0"/>
            <a:ext cx="9144000" cy="1341438"/>
          </a:xfrm>
        </p:spPr>
        <p:txBody>
          <a:bodyPr lIns="360000" tIns="252000" rIns="180000" anchor="ctr"/>
          <a:lstStyle/>
          <a:p>
            <a:pPr eaLnBrk="1" hangingPunct="1"/>
            <a:r>
              <a:rPr lang="en-GB" altLang="en-US" sz="4800">
                <a:solidFill>
                  <a:srgbClr val="FF6600"/>
                </a:solidFill>
              </a:rPr>
              <a:t>Methods</a:t>
            </a:r>
            <a:endParaRPr lang="en-GB" altLang="en-US" sz="4800" i="1">
              <a:solidFill>
                <a:srgbClr val="FF6600"/>
              </a:solidFill>
            </a:endParaRPr>
          </a:p>
        </p:txBody>
      </p:sp>
      <p:graphicFrame>
        <p:nvGraphicFramePr>
          <p:cNvPr id="7" name="Content Placeholder 6">
            <a:extLst>
              <a:ext uri="{FF2B5EF4-FFF2-40B4-BE49-F238E27FC236}">
                <a16:creationId xmlns:a16="http://schemas.microsoft.com/office/drawing/2014/main" id="{B1016ED2-32BB-4ABA-AD36-D9DFF3093BFF}"/>
              </a:ext>
            </a:extLst>
          </p:cNvPr>
          <p:cNvGraphicFramePr>
            <a:graphicFrameLocks noGrp="1"/>
          </p:cNvGraphicFramePr>
          <p:nvPr>
            <p:ph idx="1"/>
          </p:nvPr>
        </p:nvGraphicFramePr>
        <p:xfrm>
          <a:off x="323528" y="1628800"/>
          <a:ext cx="8496944" cy="4824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data:image/jpeg;base64,/9j/4AAQSkZJRgABAQAAAQABAAD/2wCEAAkGBhQSEBQUEBQUFBUUFxUWFRYVFxgUGBgVFRcVFBcXFxgXHSYeGBklGRcYHy8gJCcpLCwsFh8xNTAqNSYrLCkBCQoKDgwOGg8PGi8kHyU0LCkyLSwsNCovKS8sLCosNCosLCwpLC8pLCwtLCwsLCwsLCwsLCwpLCwsLCwsLCwsLP/AABEIAMMBAgMBIgACEQEDEQH/xAAcAAACAgMBAQAAAAAAAAAAAAAABgUHAQMEAgj/xABREAABAwICAwkJCwoGAQUAAAABAAIDBBEFIQYSMQcTIkFRYXGBkTJCUlOSk7HR0hQXNFRicnN0oaKyFRYjMzWCwcLh8CQlVWOz4sNDZKPT4//EABoBAAIDAQEAAAAAAAAAAAAAAAAEAgMFAQb/xAAyEQACAQIEAwcEAgIDAQAAAAABAgADEQQSITETQVEiYYGRscHwBRRxodHhIzIzUnJC/9oADAMBAAIRAxEAPwC8UIQiEEIQiEEIQiEEIQiEEIQiEEIQiEEIQiEEIQiEEIQiEEIQiEEIQiExdRldpHTQm000bDyFwv1jaFCboWk5pYQyI2lluGkbWsHdPHPsA5zzKn3uJJJNyTck53PKeVIYjGcI5VFzEMTixSOUC5l4nTWi+MxeUsjTai+MxeUqPgmLHBzbXBuLgOHWDkQrn0ZdS1dOyUQQgnJ7d7ZwXjuhs6+ghRoYp6xtoD875GhiXqkgWE6fz2ovjMXlLpotI6eZ1oZo3nkDhfsOa2fkKn8RD5tnqUVjuhEEzDvbGRSjNkkYDCHDYTq7Qmv8o10MbvVHSMYK9Jc0Pxt08JbLlPC7e5gdusMg7oIF+oqUrsVjh1d8dYvcGtbtc5xNgGjaTdWK4K5pNXBXNO9C8tK9KcnBCEIhBCEIhBCEIhBCEIhBCEIhBCEIhBCEIhBCEIhBCEIhBCEIhBCEIhBapZAASTYAXJ5BtW0pH3Tse3qnELDw5rg80Y7rtyb1lV1agpqWMrquKaljK90nxs1dU+Xve5jHIwbO3M9ailhZXmWYsSTPNOxY5jMFNu59jL6eUl994kc2N7u9bIQd7J5L5g81uZKjRc2GZ2ADjPEFceGaIMbh3uaQZvaTIf8AcdY637pAt81N4SmzPmXl8tGsHTZnzLy+WjRGcllyWtDsVc5rqef9fTHUf8pvePHMR/eaZluIwYXm4rZhcRM0iwuohqm1NCwPfK3epWHYcuBI7PiI29HKorQ3DJJ6+WeofvxgJYHd7vtrODPktz7QmrTLGTTUrnM/WPtHEOPXfkLdGZ6lu0VwYUtNHF3wF3nle7Nx/h1JY0watuQ1ty+c4uaYNW3TX56yXaF6QhORuCEIRCCELCITKFi6LohMoQhEIIWLouiEyhYui6ITKFi6yiEELF1lEIIWCVjWReE9IWLoDkQgVofXMBsXsBG0FwB7LreVAaR6IQVYJkbqvHcyNFnDp8Icx+xQckDsyDlgOzJc4hH4xnlD1rgxSnpqhmpMYnjiu5tweVpvcHoSDhGikbK33HUwsmOqX76x72lrM7GRoPVbbmNoTb729D4n78ntJdXqVAeyOnzSLq9SoNVHn/UTMb3OnNu6ieJmjMx6wMjRzWyeOw9KTXsIJDgQRkQRYg8hCs/F8CZhr46ulaRGw6lQwEm8byBrZk5g/wAFP4ro1T1zA5zQSWgslbk6xzBvsI5jdJPhA5OXQ9OUTfCZycuhHLcGV7ub4Fv1VvrxwILHmMh7kdXddicdKNPo6a8cQ32UZWF9Vnz3Dj5h2hTWjejzaOARMOtmXOcRYuceMjiysOoKTEI5uxOUaDU6eUGxjdKg1OllBsecrLR7SCmjmNTVVEj53N1SGRPEbW7dWwbwrWHMLZcpZxulUXhv81J6kzGIcgUNj2k1PSN/SuBd3rGi7z1cQ5zkpZWpL/sB4f3JBWpL/sB4f3F+krG4jiDJG3NPSDWGsC3WldsyOeVvu866NIt0iKAlkFppBlkeA3pcNp5h2pH0i04mqrtB3qLwGnNw+W7j6NiXVnPjMtwm/WZ74zLcJ5/xPoLCcRbPCyVhu17QR18R5xs6l2qsNyzH9V7qZ5ydd8V+Xv2jpHCt0qzmlalCqKqBpp0KvFQNMoQhXy+aKqqDI3vIJDGucQNpDQTl2JI992DxM33PaTdjHwaf6KT8BXz81Z2MxD0iMsz8ZXekRllp++7B4mb7ntLI3XIPEzf/AB+0qsugFI/fVoh99Wl14Np9S1DtVryx52NkGqT0HYTzXUpjOMCmgfM5pc1gBIFrm5Dcr9KoFWM3GXVGBTF51nx2jcTtIa+MtJ59UjrBTdHGGopB3AvHKOMLqQ24BM7DuuweJm+57Sx77sHiZvue0quQGE7AT0C/oSn31brFPvq3WWj77sHiZvue0pLGdLnMpaaeFgtUSRts/aGvBPenbkqfFO7wXeSfUrAxgf5Xho5JYNuXE9MUcTVcNm+ay+jiarhr/NRLJYva8tXpa4mvIbSrFnU1JJMwNLmatg69s3NbxZ8a6qbEP8O2WQhoMbXu5BdocepRG6H+zajoZ/yMURpjM4YPEG5a7adjj8ktBPot1pZ6hVm7hf1iz1CrN3AH1m2PSatq3E0EUbIgbCWa/CtxgDi7VmTSispXD8oQsMRIBmhuQ0/KB/omvDaRscTGMtqtaGjoA/jt61sqqNsjHMe0Oa4WcDsIO1HDe18xv+p3hva+Y3/U8CqDo9dhBBbrNO0EWuCDyJHwrSzEqmPfIKaBzLkX1tXMbRZ0gTpHQMhg3uMarGMIaOQWKXdy0f5ePpJPSEPmLKt7aHbwnHzF1W9tDt4TT+VcX+KQeWP/ALF3UuN1EdPNLiETIhGAW6hB1ubJxzJsB85M2qlTdHiJo72u1ksTpB8jWsfSFxlZAWzE/PxBlZFLZibfOk3aF4a4MdUz/rqpwkdfvWd4wcwFj1pnWqF4IBbmDYgjZY7LdS2kq9FyraXIoVbCcWJBm9PExaGFpDtY2FnZZ3S3ofUmnkkoZTfe+HTuOevA43FjzevkWNJf8ZVR0Tb7220tSR4PeR5cZOfYovFNC6imfHNRPdK2FxcyJ54TQe6a13fNIFrf1S1R2zZlFwNP5i1R2zZlFwNJYwWVyYZXtliY9oI1h3JBBadhaQcwQcl1psG4vGwb6zy5VpupaPWc2qYMjZkvT3jv5T0BPeP4uymgfK/vRkPCccmtHSSFw4TH7sw5nujhb/Fw/wB6+zo4uhL11WoDT57xeuq1QafPeUghdWK4a6nmfFJtYSL7LjaHDmIIPWuVedK2NjPPMCDYzZTVLo3tew2cwhzTyEG6vnAsVFTBHK3Y8XI5HDJw6iCFQKtvcqB9wm+zfX6vRZt7fvXWj9PchyvKaH09znKx1QhC2ptSPxn4NP8ARSfgK+fmr6Bxn4NP9FJ+Ar5+asf6jusyPqO6+MaNzmVja4GQtA3uTNxAHe8qkt0+pp3Pi3ksdINbXLLHg5aocRx3uQEjFqAEmK9qXDtExXtS4dvGZTrg0BGCVjjse8W/ddE0ntuOpRmiOh5rSTvjWMYQHAZycuQtYXzz5thVg6XUDIMKljjGqxjGho5g9ivw1BgrVDtYy/D0DlaodrGU4pzRDSMUUzpCwv1mFlgQ3aWuvc9Cg17igc82Y1zjts0Fxt0BJozK113iaMytdd5Yx3XmfF3+cHqUjuin9DTfWYfQ9VZ+S5vFS+bf6laW6J+opvrMPoctOlVqVEbP3TTpVXqI2fu9Y6N2L0vLV6WqNpqxZ3Qv2bUdDP8AkYtkuDtqsOZC7LWiisdtnBrSD2rXuh/s2foZ/wAjFL4H8Gg+ij/A1UWDVCD0HvF7A1GB6D3ifh+k02H6sGIxu1G2aydnCaWjYDy2HXzHanWhxGOZgfE9r2nYWm/9nmXuop2vBa9oc05EEXB6jkUm4noW+ncZsMe6JwzMN7sfa+Qv6DlyELnbp7aj9/3OduntqP3/AHHKrPAd813oKrfQXTWmpaQRTvcHaznWDHOycbjMBNmj2kPuulc8jVe0OZIzkeBna+djtUXuZUbH0IL2Mcd8kzLQTtHGVFyXdSh5H2kWYu6lDyPtOn3z6Lxj/Nv9Sk6LFIMQp373d8btaN12kHZmLEchUgcMi8VH5DfUtsNK1o4LQ3maA0dgVqq9+0R5S5Vf/wCiCPx/cXdDqtzWyUkp/SUrtS/G6I5xv7MuxTGNYs2mgklfsY29uUnIDrNh1qB0rYaeeGtYMoyIqgDjhecj+64360rbpukW+Ssp2HgR2e8jje4cHqDT97mVD1eChB3G3t87pQ9bgoRzG3t87pu0Z05poGPdMJXTTPL5XBoIvc6rWnWHBAyCmhuqUngz+Q321U6FmDG1VFhbymYuNqKLC3lLY99Sk8GfyG+0mzD68TRMlbcNe0OFxY2dmLjNfPStp+MOiwyljhznniijhHGHOYLv6Gg37E7hcUz3z8o5hsUzk5+U49I3e7pJ7fB6KOQn5dRqOt1NH29K26M6eUkNHBFJLZzI2tcNR5zG3MNsmfAMFbT07Im527o+E45ucb8pUgKRngt7AmRSbNnB1O8ZFJs2cHU7yptP8WpKnUlp5LyN4LhqubrN2g8IAXB+wpO1hzL6KNKzwW9gWisbFGxz3hjWtBc4kDIAXKWq4LOxYn9Rergs7Fi36lDYdhz55WRxjhSGzTxc56BYk9CvjB8MbBBHEzYwADn5zzk59aX9EKQzSPrpRYy8GBvgQDZbkLtvWm0BW4SgKYzdfSWYSgKYLdfSZQhCej0j8Z+DT/RSfgK+fmr6CxoE08wAuTHIAOMktOQVENwifxM3m3+pZH1AElbTJ+oAkrbvnbozg4qpnRcZikLDyPbYtPbl1qKkYWuLXCxBsRyEZEdqcNzmgkZXNL45Gje5BdzHNGduMhbd0XRh7akTQsc5svdBjS60g23DeIix6UrwCaOcDW8VNAmjnA1vITQ/HzSVTXn9W7gSD5JPddLTn2jjVnadvvhs5BuCxpB5i9iqD8kT+Jm80/1J1pK6aTCKiCSOUPia0N1mPGtHrtLQLjMi1uiyuw9QhGpnobeUuw9Qim1Nuht5RAU3olpIKKZ8hYZNZmpYO1eMOvsPIo04ZN4qXzb/AFI/Jk3ipfNv9SSXOjZgNYkpZGzDePx3XW/FnecHsrZpZifunDaeqDS0NmZI5t9awaXszPTbtVe/kubxUvm3+pW3opholwqOKZps5jw5rgWmxe623YdhC0aFSrWzK3SaNCrVrXVukZaeYOaHNNw4AjoOYW5V9T1dXhn6OSJ1VTD9XJGLvY3kI5OY5chXS7dQjcLRU9S9/E3VAz5yCT9ieFdRo2hjwxCgWbQzq3S6oNoHtO2RzGtHGTrBxt1NKkKPF44XU9K82lMTbCxtwGgEXta/BdlzKDw7AqisqGVNe0Rsjzig5Dtu7rAOeZtbIZGV0v0bNRG18J1J4TrxPvbPbqk8QJsekdKiCxJqAdPEfNpAZyTUUdNOojI3YvEvMkqm3QjE3UrqeaOQZEtZdrjyi5H2XC01mktTXgxUMMkbHcF88o1bNIIOrz2PESVL7hLab9Ocn9wltN+nObdCbOdiMjO4fM7V5Mt8Jt5Q7Qurcr/Z4+kk9IUvhGDNpaUQx5hrXXPG5xBu49J/gkfRHSt1HTCJ1LUPOs512tIHC6Qqh/iK5uh9pSP8RTN0P7sZaKEke+SfiVV5P9FO6O6Qe6mucYpIdV2raQWJ4INxzZ26kwtZHNgYwtZHNgZJVtI2WN7Hi7XtLXDlBFiqFxrDnQTyRPuSw2ueNtuC7rbZfQBckzT3Q41QEsFt9YLEHLXbnlficOI85S+Mo8RbruJRjKJqLddxKlQu6fA6hhs+CYH6Nx+0CxWr8mS+Kl82/wBSwyrDlMMow5TmCsqrpnRUtBXRguNPDEJG8sLmAOI5CLnP1KvvyZN4mXzb/UrtwCnvQQMe3bBG1zXD5ABBBT+CpklgY/g0LZhJGgrGyxtew3a8BzTygjJdCRcDqzQyzUj7lga+alJO1gBc6O/KLHsK20enE8rA+Ogmex2bXB7SCNngrTFcWGbeaS11sM28dClDSWQ1dQyhYTqC0lURxRggtj6XHPsXmbSWueNWLD3secg6V7dUc5yH98qltF8A9zscZHa80rteZ/hPPEPkjYEFuL2Rtz/iBbidkbc/4kvCwNAaLAAWAHEANi2oCExGIIQhEJyYjPvcT3gXLGudbl1QSq4G67L8Xj8t3qVhYz8Gn+ik/AV8/NWbjaz0yMpmbjaz0yuQ2j+d1yX4vH5bvUsDdbl46ePy3epJFNSPkdqxsc93gtBcctuQWKmkfG7VkY5h5HNLTboKQ+7r73+eURGKr2vf55S0sG3UYZXBszXQk2AJOsy55XCxb1iyYdI8XNPSyTNaHlgBAJsDcgbR0qh7J/osSdLgU7Xkkw2YCfB143N7AbdSbo4tnDK29iY3QxbMGVt7H9Tz77cviI/Ld6ln33JvER+W71JCXRQ4bLM4thY6QgXIaLkDZf7UoMXWJsD88ooMVXJsD88o6e+5L4iPy3Kax3SeYUFNPCWxyTujByDgNdr8sxygKvvzSrPi03kpw0hp3MwuhY8FrmywAg7QbSZHnTNOrWIbPfaM0qtZg2e+0lPcGMfGKbyf/wA1zyY/iVJwqqnZNGO6fEbEDjJt/Fo6U9s2LLo7p/gnkxj/AATbRj6yJwDSGGrj14Ds7ppADmnnH8dhXDp1i8lNRmWEgODmC5AOROeRUJpRhRoJm11KNVusBPG3JrmuOZtxXP2kHlXVuiVDZML12G7XOicDzHMKDVGyMDuB8Mrao2RgdwPhjjA27RfjAJ9K26q103cN6B6FtTcbEh9K6x8NHNJEQHMYS0kA53A2HatmjlS6SlhkebufGxzjszIzy4lzac/s+p+jPpC4qHFm02EwzO7yCOwBtrOIAa3rKoL5amu1veUlrVNdrTr0k0sipAA675HdxE3uncXUL8fZdQ0TMVqeFrx0bDsbq677c9wbfZ0LZoVgDnXrarhzzcJtx3DD3NhxEjsGXKnMNUQrVe0xsOn8yKq1TtMbDp/MSZcBxRmcda2S3evYGg9eqVswvTR7ZRBiMW8SOya8fq3nZkbm23lI6E5ELhxPCI52hsjbgFrmnYQ5pBBB4jkpcIrqh89ZLhFdUPnrFTFcTrX4i+mpJY4w2Nr+GwEbGg52J2lbvydjHxmm8j/ovNMP8+l+rD/xp1soIme5JO55ytEz3JJ3POKuG0WJiVpqJ4HRA8NrW2JFjs4I47caaWtyWbLKYRMoteMKuUWvFjTnADUQa0WU0N3xkbTlwm9Y+0BbNz9v+XQfNP43phc26101M2NuqwBouTYcriXH7SVHhjPnkeGBUzjpabdVFllCtlsEIQiEEIQiEj8Z+DT/AEUn4Cvn5q+gcZ+DT/RSfgK+fmrH+o7rMj6juvjGPQTEo4KwSTuDGaj23IJzOrbZ/eSkd0TSOCpMTYDr6msS+xA4VgGi+Z2XSahJCuwpGnyiQrEUuHygnjCaNzMDqnuy30gt+a10bL9ZBXDoLorFWOcZZD+jIvE0WJB2Euv3NwRkL5J903gazDJmsAa1rGgACwAD4wAE1h6BCNUPQxmhRIRqh6GUwpTRzSF9HK6SNrXFzdSzr2tcHiPMotdWG4XLUOLIGGRwFyG2yF7XzI5UghYNdd4khYNdd42ndYqPFQ/f9pMO6P8AB4PrEX4XpCOhNb8Xk+77Sft0j4NT/WIvwvWnTaq1N+JflvNOm1VqbcS/LeObNi9rwzYva1hNQbSPx2kEtNMw99G8Z8uqbHtsVW9TVl+jzL97IGdQebfYQFZGNVgjp5Xm1mxvPY05dqraamLdHm376UOHQXkD7AksRubdDEsTuf8AyZatP3DegehbFqpu4b0D0LanRHhILTn9n1P0Z9ISfjN5KPCqfimMWtzgNaP5/sTfpz+z6j6M+kJPxh290uE1B7mIx63MHNY6/YwpHEf7H8D1iOI/2P4HrLLjYABbLLZyL2tcT7rYn49BYWVgohK4xbGfc2Myyb3JLeBrdWMXOeob9GSk/fJ/9nV+QsU37fl+rD/xetOuqk6auS2VranlE6auS2VranlFnBNNPdEwj9zzx3BOs9tgLC9imYLGovSZQMB2jeMoCB2jeCEIU5OCEIRCCEIRCCEIRCR+M/Bp/opPwFfPzV9CYtCXQStaLl0bwByktICplugtdb4M/wApntLJ+oIzFcomVj0ZiuUXmND8LFRUOid38MljyOFi1w5wVEVNM6N7mPFnMJa4cjgbFPWgmi1VBWtkmhcxmpILktOZAsMiV0af6GSyziamj1y8WkaCAQ5ux2ZG0ZH5qX+2Y0b21B/UW+3Y0c1tQf1EzRzGjS1LJRfVBs8crD3Q6dhHOFamm04fhkzmm4cxhB5QXxkKtvzFrvi7/KZ7SaKHC6z8lz0ssDw4AbzcszGu1xbk7K1ieg8ytw/EVGRlOoPKW4fOqMhB1B5d0rlSej+kL6OR0kTWOLm6lngkWuHcRHIur8xa74s/yme0j8xa74s/yme0klpVVa4Bigp1VNwD5SWO6xU+Lg7H+2pPSXFHVGG0crwA59Qy4be2RlblcnkSsdBa74u/tZ7SbK7AKg4XSxNhc6WOUOcy7bgAynM3t3wTtM1mDB77e8cpNWYMHva3uJYbUGRJf5wYn/p7fOD1rTJh+KVfBmeyljPdNjzeRycEk/eC0eN/1BPhb1j/AB+QU3/H8zzpdiZrJG0FKdbWded7c2sa07L8xzPUOVSGm2EWwt0cQyiawtA8GMi/Xa56lLaP6ORUbNSIZnunO7px5z/AZBSj4wQQbG+S4KRIJbc6fiApFg2fc/runFgOJNmpopGZhzR1EZEdRBUhrJFl0fqqGRz8O1ZIXm7qd57k/IN/QR0HIj3+ddeeC3Dnh3K5x1e2w9KBWyizg3/EBWyizg3/ABO/dFxAR0MjT3Uto2DjJJBNugA/Ytj9Hd9w1lNJkRFG2/gva0WPU77LrgwvRWeadtTiLg5zM44W9ww7QTynt4rk2snGyFUuSzDQ6eEFUuSzDQ6WifoRpEbe5KrgTw8Aa3ftGyx4yBbpFjypya9L+k+iEdWA65jlb3ErdotmAeUddxxFQkNbilLwXwtq2jIPY6zuu2Z629a4Hal2WFx1385xWal2W1HUe8fCVx4jikcLQ6RwaCWtHKXONgAOM3Sm7SbEH5RYfqHwpHZDt1Vtw7Q2SWVs+JS769puyJuUbDtHTmBlzZkqXGLaIPPSS4xbRB7Ceac/5/L9WHpiTrdIWLU1XFiclRTU+/B0TWZuAGxpPHe41ftXR+cOJ/6e3y/+yrSpkzAg7nlIJUCFgQdzyjrdZSrg2M1z5mtqKRsUZDrvD72IGQtflTQ16ZRwwvGEcOLiekLGsgFTk5lCEIhBCEIhBCEIhOPFJyyCR7NrGPcL8oaSPQqlbum1vhRebHrVrYz8Gn+ik/AV8/NWXjqroVym0zMdUdCuU2jZ75lb4UXmx61kbptYOOI9Mf8AVL2G4XJUSb3A3WfYm1wMhtN3EBesUwaancGzxlhIuL2II5i0kFZ/FrWzXNohxq1s1zaPGDbq5Lg2qjAB7+O+XO5pvl0FNuk2LOiopJ4HAkNa5h7oEFzRfnFiqOCecLri/Aqljv8A0iGt+aXRvA6rkJuhinZWVjyNo1QxTsGVuhI8JwDdLrfCj82PWs++bW+FH5setKi7sHwSWqeWQAFwbrEFwble2085SgrVmNgxigr1ibAmTh3Ta3wo/Nj1qztG6501JDLJYvewOcQLC55AqtG5vW+LZ5xnrTtV4g/D8KjDgBM1jY2juhvhvybbAE9S0MM1Vcxq3tbnNDDNVUsat7W5zdpHpiY5BT0jN/qHd6M2s47uttNs7X6SMlxxaG1dRwq2skaTnvcJs0c18h9hUjobo0KaHXkznl4Urjmbnhat/tPKepM9k2tM1O1U8o0tM1NanlEeTc8kj4VLWzsd8txcD06tvQVnDtJKmnmbT4iy+uQ2Odg4LiTYA2A7bA8yeFz1VCyQAPaHWcHC+dnNIII5CCF3gBdU09JLghdUNvSKOD4hJT4jJS1Ej3sl/SU7nm54zqXPNfrbzp0ASxpzghmg3yLKanO+RkbcrFwHZfpAUlozjjaqmZKLAnJ45Hjuh0XzHMQimcrFD+R87oUyVYofyPndJMuttSfo7XS1lXNUCR4po/0UTASGvcNryOPLP94ci26e4o/VZSwG81SdQfJZ3xPIOLoDuRcukk/uKihpKX9bLaJhGR+W/pJO3i1r8SjUftdw9ekhUftdw9eQmzGdMZZJjT4awSyDJ8hzYziPMbHjOXStcegc8vCq66ZzvBjOq0dF8uwBMGjWjrKSERtAJ2vfxufxno4hyKYAXRSz61PLpOikX1qeXSI0uglRDd1HWzNO3VlOs09Nsu1q6sB0nm38UtdHqTEEse3uJAASbWyvYHPZlsGxN5C5pqFrnNe5oLmElh4wSCDY84Klwcpuht6SQo5TdDb0izoRWyST1wke54ZOQ0OJcGjWkybfYMh2Jvskrc/+EYj9YP4pU7Iw5JQX7/WGHN6Y8fWJu6FUSN9ythkfEZZtQuYSMnADO23M3Xn8yKr/AFKo7D7aN0Pu6H6yz+VOYKrCB6jZu7n3SGQPUbN3c+6JZ0Hqv9SqOw+2m+liLWNDjrEAAk7SQLXK26yAr0pqm3rLkpqm0yhCFZLIIQhEIIQhEJH4z8Gn+ik/AV8/NX0DjPwaf6KT8BXz81Y/1HdZkfUd18ZPaGY1HS1Qlm1tUMe3gjWN3Wtku7TrS2OsMYha4Nj1jrOADiXWFgATYZJVssWSQrMKfD5RAVmFPh8plPuH4c6LAqhzwQZrPAPg68bWnrtfrXFueYHTVL3b/rOkjs4RnJjm+FyusdovxhPWnbbYdPbLgN/GxN4eham1Q9DHMPRtTaoehlKruwjG5aV5fA4Nc4apJaHZXB2HoXCpHA8Alq5DHDq6zW6x1jqi1wNtjyhIJmzdneJJmzdneSfvjV3jW+bZ6k5aXt3yuw6J3cl5e4ctiz1EdZSt719Z/tec/wCqaNOXbzPQ1J2RSar/AJrtU+hruxaVMVQjcS/Lf8zRQVch4l+W/wCY7tava1xvuLrYtea0EIQiE8PCQo5BhuIPa7g01UC9p4mSNzI/viI5FYCTd1KIGgJIza+MtPJc6p+wkJeuLLnG41i+IHZzDcazTodTOqZ5a+Yd3+jgB72JuRPXs8rlXms/S47E12yGEuHzjrZ/eHYm3DIGsiY1gDWta0ADiAACUcYfvGM00ru5mjMV+R1yBfrLO1VumVFv1F5W65UW/UX848tK9Lwwr2nI5BYKysFcO0Ik7n3wjEfrH80id0kbn3wjEfrH80qd1Th/+MePrF8N/wAfn6mI26bI5vuNzG6zhUAtb4TgAWjrNgvbdKcS/wBOPlr1uh93Q/WmfwTmAqwpao1jbb0kchao1mtt6RLGk2Iki+HEc+vsTlGvVllXohXc3lyIV3N4IQhWSyCEIRCCEIRCR+M/Bp/opPwFfPzV9C4nTl8MjG7Xse0dLmkC/aqoG5fWf7PnD7Ky8dSdyuUXmZjqTuVyi849BsObPVOif3MkMrT2DMc4OfUofEKF0Mr4pBZzHFp6uMcxGfWrB0L0IqaWrEs296oY9vBeXG7rWysF06daDvqZWS0+rrkasgcdUG3cnIHPaOzkS/2rGje2oP6i/wBq5o7ag/qV3gmKupp2Ss2tOY8Jpyc3rH8FaumFa2bCpZIzdr42OaeYvYUke9fWckPnD7KYKHRWsbh89LII+FYxEPJtdwc9p4OQyuOclWUFqqrIQbEGTw61VVkKmxB85Wa7cJxqWleXwO1XEapNg7K4OxwttCn/AHr6z/Z84fZR719byQ+cPspMYesDcAxUUKwNwpnN74tb40ebj9lP+G05xDCmioN3Stdd1gLOa86rrDLKwST719ZyQ+cPsqyNE8MfT0kUUttZgcDqm4zcTketaGFWqWIqXtbnHsMtUsRUva3OQOiOkTo3e4a3gTRcFhccpG96ATtNrW5Rbjuni6hdIdFYaxoEoIc3uHtyc31jmKXo8NxWl4MMsdSwdzvuTgOS7iD949SbBal2SLjqPeNgtS7JBI6j3j3dReK6RRU7o2vPDle1jGjaS5wbe3EBfalsuxiXg2p4L98LOPVm/wBCkMC0IbE/fqh7qic574/YD8kH0nqspcRm0UeclxGbRR4mNDTcJS3UP2c/58f4k2gJf03weSqpHRQ6uuSwjWNhZpuc7FSrAmmQJKsCaZAk3Sdw35rfQFDaZaP+66ctbYSMOvE7ZZ44r8h2c2R4lM0rbNA5AB1gZraVIqGWxkioZcpipodpXvw3me7KmPgva7IutlrAcvKOvYU1gpc0j0NiqiHgmKYdzKzJ2Wy44/SOVRDIsXg4LXQ1LRsc7J3XctPaT0qgO1MWYXHUe8pDPT0YX7x7x5LrKMqdIIm1EdPe8slzqjPVDWl13cmQySy6HF58nOhpm8bm8J1ua2t6QpjR3Q6KlJfcyzOvrSvzdnttyD7eUlTzs57IsO+d4jOeyLfmRe5+f8RiP1j+aVOyr2n0fxKCaodSmANmkc/hm5tdxHFlkV2amM+FS9n9FVScouUqefrK6TlFsVPPl3z3uhd3Q/WWelqcwkvSHA6uogpT+iM8T98eblrNYbNXLMXAyXkMxnwqXs/ouhirsSDrb0kg5V2JB1t6R3QkjUxnwqW398ydI9me1Xo+bkR+Zcj5uRH5ntCEKyWQQhCIQQhCIQWLIQiELIIQhEIaqNVCEQhqoshCIQsiyEIhM2WLIQiENULKEIhBYLUIRCACyhCITFkaqEIhDVWbIQiExqoshCIQ1UWQhEIWWbIQiEEIQiEEIQiEEIQiE//Z">
            <a:extLst>
              <a:ext uri="{FF2B5EF4-FFF2-40B4-BE49-F238E27FC236}">
                <a16:creationId xmlns:a16="http://schemas.microsoft.com/office/drawing/2014/main" id="{8B37253D-EA0B-4D50-A8F3-6D69DD298FBC}"/>
              </a:ext>
            </a:extLst>
          </p:cNvPr>
          <p:cNvSpPr>
            <a:spLocks noChangeAspect="1" noChangeArrowheads="1"/>
          </p:cNvSpPr>
          <p:nvPr/>
        </p:nvSpPr>
        <p:spPr bwMode="auto">
          <a:xfrm>
            <a:off x="63500" y="-900113"/>
            <a:ext cx="2457450" cy="1857376"/>
          </a:xfrm>
          <a:prstGeom prst="rect">
            <a:avLst/>
          </a:prstGeom>
          <a:noFill/>
          <a:extLst>
            <a:ext uri="{909E8E84-426E-40DD-AFC4-6F175D3DCCD1}">
              <a14:hiddenFill xmlns:a14="http://schemas.microsoft.com/office/drawing/2010/main">
                <a:solidFill>
                  <a:srgbClr val="FFFFFF"/>
                </a:solidFill>
              </a14:hiddenFill>
            </a:ext>
          </a:extLst>
        </p:spPr>
        <p:txBody>
          <a:bodyPr/>
          <a:lstStyle/>
          <a:p>
            <a:pPr>
              <a:spcBef>
                <a:spcPct val="20000"/>
              </a:spcBef>
              <a:defRPr/>
            </a:pPr>
            <a:endParaRPr lang="en-GB">
              <a:solidFill>
                <a:srgbClr val="004846"/>
              </a:solidFill>
              <a:latin typeface="Times" pitchFamily="18" charset="0"/>
              <a:ea typeface="+mn-ea"/>
            </a:endParaRPr>
          </a:p>
        </p:txBody>
      </p:sp>
      <p:sp>
        <p:nvSpPr>
          <p:cNvPr id="3" name="AutoShape 4" descr="data:image/jpeg;base64,/9j/4AAQSkZJRgABAQAAAQABAAD/2wCEAAkGBhQSEBQUEBQUFBUUFxUWFRYVFxgUGBgVFRcVFBcXFxgXHSYeGBklGRcYHy8gJCcpLCwsFh8xNTAqNSYrLCkBCQoKDgwOGg8PGi8kHyU0LCkyLSwsNCovKS8sLCosNCosLCwpLC8pLCwtLCwsLCwsLCwsLCwpLCwsLCwsLCwsLP/AABEIAMMBAgMBIgACEQEDEQH/xAAcAAACAgMBAQAAAAAAAAAAAAAABgUHAQMEAgj/xABREAABAwICAwkJCwoGAQUAAAABAAIDBBEFIQYSMQcTIkFRYXGBkTJCUlOSk7HR0hQXNFRicnN0oaKyFRYjMzWCwcLh8CQlVWOz4sNDZKPT4//EABoBAAIDAQEAAAAAAAAAAAAAAAAEAgMFAQb/xAAyEQACAQIEAwcEAgIDAQAAAAABAgADEQQSITETQVEiYYGRscHwBRRxodHhIzIzUnJC/9oADAMBAAIRAxEAPwC8UIQiEEIQiEEIQiEEIQiEEIQiEEIQiEEIQiEEIQiEEIQiEEIQiEEIQiExdRldpHTQm000bDyFwv1jaFCboWk5pYQyI2lluGkbWsHdPHPsA5zzKn3uJJJNyTck53PKeVIYjGcI5VFzEMTixSOUC5l4nTWi+MxeUsjTai+MxeUqPgmLHBzbXBuLgOHWDkQrn0ZdS1dOyUQQgnJ7d7ZwXjuhs6+ghRoYp6xtoD875GhiXqkgWE6fz2ovjMXlLpotI6eZ1oZo3nkDhfsOa2fkKn8RD5tnqUVjuhEEzDvbGRSjNkkYDCHDYTq7Qmv8o10MbvVHSMYK9Jc0Pxt08JbLlPC7e5gdusMg7oIF+oqUrsVjh1d8dYvcGtbtc5xNgGjaTdWK4K5pNXBXNO9C8tK9KcnBCEIhBCEIhBCEIhBCEIhBCEIhBCEIhBCEIhBCEIhBCEIhBCEIhBCEIhBapZAASTYAXJ5BtW0pH3Tse3qnELDw5rg80Y7rtyb1lV1agpqWMrquKaljK90nxs1dU+Xve5jHIwbO3M9ailhZXmWYsSTPNOxY5jMFNu59jL6eUl994kc2N7u9bIQd7J5L5g81uZKjRc2GZ2ADjPEFceGaIMbh3uaQZvaTIf8AcdY637pAt81N4SmzPmXl8tGsHTZnzLy+WjRGcllyWtDsVc5rqef9fTHUf8pvePHMR/eaZluIwYXm4rZhcRM0iwuohqm1NCwPfK3epWHYcuBI7PiI29HKorQ3DJJ6+WeofvxgJYHd7vtrODPktz7QmrTLGTTUrnM/WPtHEOPXfkLdGZ6lu0VwYUtNHF3wF3nle7Nx/h1JY0watuQ1ty+c4uaYNW3TX56yXaF6QhORuCEIRCCELCITKFi6LohMoQhEIIWLouiEyhYui6ITKFi6yiEELF1lEIIWCVjWReE9IWLoDkQgVofXMBsXsBG0FwB7LreVAaR6IQVYJkbqvHcyNFnDp8Icx+xQckDsyDlgOzJc4hH4xnlD1rgxSnpqhmpMYnjiu5tweVpvcHoSDhGikbK33HUwsmOqX76x72lrM7GRoPVbbmNoTb729D4n78ntJdXqVAeyOnzSLq9SoNVHn/UTMb3OnNu6ieJmjMx6wMjRzWyeOw9KTXsIJDgQRkQRYg8hCs/F8CZhr46ulaRGw6lQwEm8byBrZk5g/wAFP4ro1T1zA5zQSWgslbk6xzBvsI5jdJPhA5OXQ9OUTfCZycuhHLcGV7ub4Fv1VvrxwILHmMh7kdXddicdKNPo6a8cQ32UZWF9Vnz3Dj5h2hTWjejzaOARMOtmXOcRYuceMjiysOoKTEI5uxOUaDU6eUGxjdKg1OllBsecrLR7SCmjmNTVVEj53N1SGRPEbW7dWwbwrWHMLZcpZxulUXhv81J6kzGIcgUNj2k1PSN/SuBd3rGi7z1cQ5zkpZWpL/sB4f3JBWpL/sB4f3F+krG4jiDJG3NPSDWGsC3WldsyOeVvu866NIt0iKAlkFppBlkeA3pcNp5h2pH0i04mqrtB3qLwGnNw+W7j6NiXVnPjMtwm/WZ74zLcJ5/xPoLCcRbPCyVhu17QR18R5xs6l2qsNyzH9V7qZ5ydd8V+Xv2jpHCt0qzmlalCqKqBpp0KvFQNMoQhXy+aKqqDI3vIJDGucQNpDQTl2JI992DxM33PaTdjHwaf6KT8BXz81Z2MxD0iMsz8ZXekRllp++7B4mb7ntLI3XIPEzf/AB+0qsugFI/fVoh99Wl14Np9S1DtVryx52NkGqT0HYTzXUpjOMCmgfM5pc1gBIFrm5Dcr9KoFWM3GXVGBTF51nx2jcTtIa+MtJ59UjrBTdHGGopB3AvHKOMLqQ24BM7DuuweJm+57Sx77sHiZvue0quQGE7AT0C/oSn31brFPvq3WWj77sHiZvue0pLGdLnMpaaeFgtUSRts/aGvBPenbkqfFO7wXeSfUrAxgf5Xho5JYNuXE9MUcTVcNm+ay+jiarhr/NRLJYva8tXpa4mvIbSrFnU1JJMwNLmatg69s3NbxZ8a6qbEP8O2WQhoMbXu5BdocepRG6H+zajoZ/yMURpjM4YPEG5a7adjj8ktBPot1pZ6hVm7hf1iz1CrN3AH1m2PSatq3E0EUbIgbCWa/CtxgDi7VmTSispXD8oQsMRIBmhuQ0/KB/omvDaRscTGMtqtaGjoA/jt61sqqNsjHMe0Oa4WcDsIO1HDe18xv+p3hva+Y3/U8CqDo9dhBBbrNO0EWuCDyJHwrSzEqmPfIKaBzLkX1tXMbRZ0gTpHQMhg3uMarGMIaOQWKXdy0f5ePpJPSEPmLKt7aHbwnHzF1W9tDt4TT+VcX+KQeWP/ALF3UuN1EdPNLiETIhGAW6hB1ubJxzJsB85M2qlTdHiJo72u1ksTpB8jWsfSFxlZAWzE/PxBlZFLZibfOk3aF4a4MdUz/rqpwkdfvWd4wcwFj1pnWqF4IBbmDYgjZY7LdS2kq9FyraXIoVbCcWJBm9PExaGFpDtY2FnZZ3S3ofUmnkkoZTfe+HTuOevA43FjzevkWNJf8ZVR0Tb7220tSR4PeR5cZOfYovFNC6imfHNRPdK2FxcyJ54TQe6a13fNIFrf1S1R2zZlFwNP5i1R2zZlFwNJYwWVyYZXtliY9oI1h3JBBadhaQcwQcl1psG4vGwb6zy5VpupaPWc2qYMjZkvT3jv5T0BPeP4uymgfK/vRkPCccmtHSSFw4TH7sw5nujhb/Fw/wB6+zo4uhL11WoDT57xeuq1QafPeUghdWK4a6nmfFJtYSL7LjaHDmIIPWuVedK2NjPPMCDYzZTVLo3tew2cwhzTyEG6vnAsVFTBHK3Y8XI5HDJw6iCFQKtvcqB9wm+zfX6vRZt7fvXWj9PchyvKaH09znKx1QhC2ptSPxn4NP8ARSfgK+fmr6Bxn4NP9FJ+Ar5+asf6jusyPqO6+MaNzmVja4GQtA3uTNxAHe8qkt0+pp3Pi3ksdINbXLLHg5aocRx3uQEjFqAEmK9qXDtExXtS4dvGZTrg0BGCVjjse8W/ddE0ntuOpRmiOh5rSTvjWMYQHAZycuQtYXzz5thVg6XUDIMKljjGqxjGho5g9ivw1BgrVDtYy/D0DlaodrGU4pzRDSMUUzpCwv1mFlgQ3aWuvc9Cg17igc82Y1zjts0Fxt0BJozK113iaMytdd5Yx3XmfF3+cHqUjuin9DTfWYfQ9VZ+S5vFS+bf6laW6J+opvrMPoctOlVqVEbP3TTpVXqI2fu9Y6N2L0vLV6WqNpqxZ3Qv2bUdDP8AkYtkuDtqsOZC7LWiisdtnBrSD2rXuh/s2foZ/wAjFL4H8Gg+ij/A1UWDVCD0HvF7A1GB6D3ifh+k02H6sGIxu1G2aydnCaWjYDy2HXzHanWhxGOZgfE9r2nYWm/9nmXuop2vBa9oc05EEXB6jkUm4noW+ncZsMe6JwzMN7sfa+Qv6DlyELnbp7aj9/3OduntqP3/AHHKrPAd813oKrfQXTWmpaQRTvcHaznWDHOycbjMBNmj2kPuulc8jVe0OZIzkeBna+djtUXuZUbH0IL2Mcd8kzLQTtHGVFyXdSh5H2kWYu6lDyPtOn3z6Lxj/Nv9Sk6LFIMQp373d8btaN12kHZmLEchUgcMi8VH5DfUtsNK1o4LQ3maA0dgVqq9+0R5S5Vf/wCiCPx/cXdDqtzWyUkp/SUrtS/G6I5xv7MuxTGNYs2mgklfsY29uUnIDrNh1qB0rYaeeGtYMoyIqgDjhecj+64360rbpukW+Ssp2HgR2e8jje4cHqDT97mVD1eChB3G3t87pQ9bgoRzG3t87pu0Z05poGPdMJXTTPL5XBoIvc6rWnWHBAyCmhuqUngz+Q321U6FmDG1VFhbymYuNqKLC3lLY99Sk8GfyG+0mzD68TRMlbcNe0OFxY2dmLjNfPStp+MOiwyljhznniijhHGHOYLv6Gg37E7hcUz3z8o5hsUzk5+U49I3e7pJ7fB6KOQn5dRqOt1NH29K26M6eUkNHBFJLZzI2tcNR5zG3MNsmfAMFbT07Im527o+E45ucb8pUgKRngt7AmRSbNnB1O8ZFJs2cHU7yptP8WpKnUlp5LyN4LhqubrN2g8IAXB+wpO1hzL6KNKzwW9gWisbFGxz3hjWtBc4kDIAXKWq4LOxYn9Rergs7Fi36lDYdhz55WRxjhSGzTxc56BYk9CvjB8MbBBHEzYwADn5zzk59aX9EKQzSPrpRYy8GBvgQDZbkLtvWm0BW4SgKYzdfSWYSgKYLdfSZQhCej0j8Z+DT/RSfgK+fmr6CxoE08wAuTHIAOMktOQVENwifxM3m3+pZH1AElbTJ+oAkrbvnbozg4qpnRcZikLDyPbYtPbl1qKkYWuLXCxBsRyEZEdqcNzmgkZXNL45Gje5BdzHNGduMhbd0XRh7akTQsc5svdBjS60g23DeIix6UrwCaOcDW8VNAmjnA1vITQ/HzSVTXn9W7gSD5JPddLTn2jjVnadvvhs5BuCxpB5i9iqD8kT+Jm80/1J1pK6aTCKiCSOUPia0N1mPGtHrtLQLjMi1uiyuw9QhGpnobeUuw9Qim1Nuht5RAU3olpIKKZ8hYZNZmpYO1eMOvsPIo04ZN4qXzb/AFI/Jk3ipfNv9SSXOjZgNYkpZGzDePx3XW/FnecHsrZpZifunDaeqDS0NmZI5t9awaXszPTbtVe/kubxUvm3+pW3opholwqOKZps5jw5rgWmxe623YdhC0aFSrWzK3SaNCrVrXVukZaeYOaHNNw4AjoOYW5V9T1dXhn6OSJ1VTD9XJGLvY3kI5OY5chXS7dQjcLRU9S9/E3VAz5yCT9ieFdRo2hjwxCgWbQzq3S6oNoHtO2RzGtHGTrBxt1NKkKPF44XU9K82lMTbCxtwGgEXta/BdlzKDw7AqisqGVNe0Rsjzig5Dtu7rAOeZtbIZGV0v0bNRG18J1J4TrxPvbPbqk8QJsekdKiCxJqAdPEfNpAZyTUUdNOojI3YvEvMkqm3QjE3UrqeaOQZEtZdrjyi5H2XC01mktTXgxUMMkbHcF88o1bNIIOrz2PESVL7hLab9Ocn9wltN+nObdCbOdiMjO4fM7V5Mt8Jt5Q7Qurcr/Z4+kk9IUvhGDNpaUQx5hrXXPG5xBu49J/gkfRHSt1HTCJ1LUPOs512tIHC6Qqh/iK5uh9pSP8RTN0P7sZaKEke+SfiVV5P9FO6O6Qe6mucYpIdV2raQWJ4INxzZ26kwtZHNgYwtZHNgZJVtI2WN7Hi7XtLXDlBFiqFxrDnQTyRPuSw2ueNtuC7rbZfQBckzT3Q41QEsFt9YLEHLXbnlficOI85S+Mo8RbruJRjKJqLddxKlQu6fA6hhs+CYH6Nx+0CxWr8mS+Kl82/wBSwyrDlMMow5TmCsqrpnRUtBXRguNPDEJG8sLmAOI5CLnP1KvvyZN4mXzb/UrtwCnvQQMe3bBG1zXD5ABBBT+CpklgY/g0LZhJGgrGyxtew3a8BzTygjJdCRcDqzQyzUj7lga+alJO1gBc6O/KLHsK20enE8rA+Ogmex2bXB7SCNngrTFcWGbeaS11sM28dClDSWQ1dQyhYTqC0lURxRggtj6XHPsXmbSWueNWLD3secg6V7dUc5yH98qltF8A9zscZHa80rteZ/hPPEPkjYEFuL2Rtz/iBbidkbc/4kvCwNAaLAAWAHEANi2oCExGIIQhEJyYjPvcT3gXLGudbl1QSq4G67L8Xj8t3qVhYz8Gn+ik/AV8/NWbjaz0yMpmbjaz0yuQ2j+d1yX4vH5bvUsDdbl46ePy3epJFNSPkdqxsc93gtBcctuQWKmkfG7VkY5h5HNLTboKQ+7r73+eURGKr2vf55S0sG3UYZXBszXQk2AJOsy55XCxb1iyYdI8XNPSyTNaHlgBAJsDcgbR0qh7J/osSdLgU7Xkkw2YCfB143N7AbdSbo4tnDK29iY3QxbMGVt7H9Tz77cviI/Ld6ln33JvER+W71JCXRQ4bLM4thY6QgXIaLkDZf7UoMXWJsD88ooMVXJsD88o6e+5L4iPy3Kax3SeYUFNPCWxyTujByDgNdr8sxygKvvzSrPi03kpw0hp3MwuhY8FrmywAg7QbSZHnTNOrWIbPfaM0qtZg2e+0lPcGMfGKbyf/wA1zyY/iVJwqqnZNGO6fEbEDjJt/Fo6U9s2LLo7p/gnkxj/AATbRj6yJwDSGGrj14Ds7ppADmnnH8dhXDp1i8lNRmWEgODmC5AOROeRUJpRhRoJm11KNVusBPG3JrmuOZtxXP2kHlXVuiVDZML12G7XOicDzHMKDVGyMDuB8Mrao2RgdwPhjjA27RfjAJ9K26q103cN6B6FtTcbEh9K6x8NHNJEQHMYS0kA53A2HatmjlS6SlhkebufGxzjszIzy4lzac/s+p+jPpC4qHFm02EwzO7yCOwBtrOIAa3rKoL5amu1veUlrVNdrTr0k0sipAA675HdxE3uncXUL8fZdQ0TMVqeFrx0bDsbq677c9wbfZ0LZoVgDnXrarhzzcJtx3DD3NhxEjsGXKnMNUQrVe0xsOn8yKq1TtMbDp/MSZcBxRmcda2S3evYGg9eqVswvTR7ZRBiMW8SOya8fq3nZkbm23lI6E5ELhxPCI52hsjbgFrmnYQ5pBBB4jkpcIrqh89ZLhFdUPnrFTFcTrX4i+mpJY4w2Nr+GwEbGg52J2lbvydjHxmm8j/ovNMP8+l+rD/xp1soIme5JO55ytEz3JJ3POKuG0WJiVpqJ4HRA8NrW2JFjs4I47caaWtyWbLKYRMoteMKuUWvFjTnADUQa0WU0N3xkbTlwm9Y+0BbNz9v+XQfNP43phc26101M2NuqwBouTYcriXH7SVHhjPnkeGBUzjpabdVFllCtlsEIQiEEIQiEj8Z+DT/AEUn4Cvn5q+gcZ+DT/RSfgK+fmrH+o7rMj6juvjGPQTEo4KwSTuDGaj23IJzOrbZ/eSkd0TSOCpMTYDr6msS+xA4VgGi+Z2XSahJCuwpGnyiQrEUuHygnjCaNzMDqnuy30gt+a10bL9ZBXDoLorFWOcZZD+jIvE0WJB2Euv3NwRkL5J903gazDJmsAa1rGgACwAD4wAE1h6BCNUPQxmhRIRqh6GUwpTRzSF9HK6SNrXFzdSzr2tcHiPMotdWG4XLUOLIGGRwFyG2yF7XzI5UghYNdd4khYNdd42ndYqPFQ/f9pMO6P8AB4PrEX4XpCOhNb8Xk+77Sft0j4NT/WIvwvWnTaq1N+JflvNOm1VqbcS/LeObNi9rwzYva1hNQbSPx2kEtNMw99G8Z8uqbHtsVW9TVl+jzL97IGdQebfYQFZGNVgjp5Xm1mxvPY05dqraamLdHm376UOHQXkD7AksRubdDEsTuf8AyZatP3DegehbFqpu4b0D0LanRHhILTn9n1P0Z9ISfjN5KPCqfimMWtzgNaP5/sTfpz+z6j6M+kJPxh290uE1B7mIx63MHNY6/YwpHEf7H8D1iOI/2P4HrLLjYABbLLZyL2tcT7rYn49BYWVgohK4xbGfc2Myyb3JLeBrdWMXOeob9GSk/fJ/9nV+QsU37fl+rD/xetOuqk6auS2VranlE6auS2VranlFnBNNPdEwj9zzx3BOs9tgLC9imYLGovSZQMB2jeMoCB2jeCEIU5OCEIRCCEIRCCEIRCR+M/Bp/opPwFfPzV9CYtCXQStaLl0bwByktICplugtdb4M/wApntLJ+oIzFcomVj0ZiuUXmND8LFRUOid38MljyOFi1w5wVEVNM6N7mPFnMJa4cjgbFPWgmi1VBWtkmhcxmpILktOZAsMiV0af6GSyziamj1y8WkaCAQ5ux2ZG0ZH5qX+2Y0b21B/UW+3Y0c1tQf1EzRzGjS1LJRfVBs8crD3Q6dhHOFamm04fhkzmm4cxhB5QXxkKtvzFrvi7/KZ7SaKHC6z8lz0ssDw4AbzcszGu1xbk7K1ieg8ytw/EVGRlOoPKW4fOqMhB1B5d0rlSej+kL6OR0kTWOLm6lngkWuHcRHIur8xa74s/yme0j8xa74s/yme0klpVVa4Bigp1VNwD5SWO6xU+Lg7H+2pPSXFHVGG0crwA59Qy4be2RlblcnkSsdBa74u/tZ7SbK7AKg4XSxNhc6WOUOcy7bgAynM3t3wTtM1mDB77e8cpNWYMHva3uJYbUGRJf5wYn/p7fOD1rTJh+KVfBmeyljPdNjzeRycEk/eC0eN/1BPhb1j/AB+QU3/H8zzpdiZrJG0FKdbWded7c2sa07L8xzPUOVSGm2EWwt0cQyiawtA8GMi/Xa56lLaP6ORUbNSIZnunO7px5z/AZBSj4wQQbG+S4KRIJbc6fiApFg2fc/runFgOJNmpopGZhzR1EZEdRBUhrJFl0fqqGRz8O1ZIXm7qd57k/IN/QR0HIj3+ddeeC3Dnh3K5x1e2w9KBWyizg3/EBWyizg3/ABO/dFxAR0MjT3Uto2DjJJBNugA/Ytj9Hd9w1lNJkRFG2/gva0WPU77LrgwvRWeadtTiLg5zM44W9ww7QTynt4rk2snGyFUuSzDQ6eEFUuSzDQ6WifoRpEbe5KrgTw8Aa3ftGyx4yBbpFjypya9L+k+iEdWA65jlb3ErdotmAeUddxxFQkNbilLwXwtq2jIPY6zuu2Z629a4Hal2WFx1385xWal2W1HUe8fCVx4jikcLQ6RwaCWtHKXONgAOM3Sm7SbEH5RYfqHwpHZDt1Vtw7Q2SWVs+JS769puyJuUbDtHTmBlzZkqXGLaIPPSS4xbRB7Ceac/5/L9WHpiTrdIWLU1XFiclRTU+/B0TWZuAGxpPHe41ftXR+cOJ/6e3y/+yrSpkzAg7nlIJUCFgQdzyjrdZSrg2M1z5mtqKRsUZDrvD72IGQtflTQ16ZRwwvGEcOLiekLGsgFTk5lCEIhBCEIhBCEIhOPFJyyCR7NrGPcL8oaSPQqlbum1vhRebHrVrYz8Gn+ik/AV8/NWXjqroVym0zMdUdCuU2jZ75lb4UXmx61kbptYOOI9Mf8AVL2G4XJUSb3A3WfYm1wMhtN3EBesUwaancGzxlhIuL2II5i0kFZ/FrWzXNohxq1s1zaPGDbq5Lg2qjAB7+O+XO5pvl0FNuk2LOiopJ4HAkNa5h7oEFzRfnFiqOCecLri/Aqljv8A0iGt+aXRvA6rkJuhinZWVjyNo1QxTsGVuhI8JwDdLrfCj82PWs++bW+FH5setKi7sHwSWqeWQAFwbrEFwble2085SgrVmNgxigr1ibAmTh3Ta3wo/Nj1qztG6501JDLJYvewOcQLC55AqtG5vW+LZ5xnrTtV4g/D8KjDgBM1jY2juhvhvybbAE9S0MM1Vcxq3tbnNDDNVUsat7W5zdpHpiY5BT0jN/qHd6M2s47uttNs7X6SMlxxaG1dRwq2skaTnvcJs0c18h9hUjobo0KaHXkznl4Urjmbnhat/tPKepM9k2tM1O1U8o0tM1NanlEeTc8kj4VLWzsd8txcD06tvQVnDtJKmnmbT4iy+uQ2Odg4LiTYA2A7bA8yeFz1VCyQAPaHWcHC+dnNIII5CCF3gBdU09JLghdUNvSKOD4hJT4jJS1Ej3sl/SU7nm54zqXPNfrbzp0ASxpzghmg3yLKanO+RkbcrFwHZfpAUlozjjaqmZKLAnJ45Hjuh0XzHMQimcrFD+R87oUyVYofyPndJMuttSfo7XS1lXNUCR4po/0UTASGvcNryOPLP94ci26e4o/VZSwG81SdQfJZ3xPIOLoDuRcukk/uKihpKX9bLaJhGR+W/pJO3i1r8SjUftdw9ekhUftdw9eQmzGdMZZJjT4awSyDJ8hzYziPMbHjOXStcegc8vCq66ZzvBjOq0dF8uwBMGjWjrKSERtAJ2vfxufxno4hyKYAXRSz61PLpOikX1qeXSI0uglRDd1HWzNO3VlOs09Nsu1q6sB0nm38UtdHqTEEse3uJAASbWyvYHPZlsGxN5C5pqFrnNe5oLmElh4wSCDY84Klwcpuht6SQo5TdDb0izoRWyST1wke54ZOQ0OJcGjWkybfYMh2Jvskrc/+EYj9YP4pU7Iw5JQX7/WGHN6Y8fWJu6FUSN9ythkfEZZtQuYSMnADO23M3Xn8yKr/AFKo7D7aN0Pu6H6yz+VOYKrCB6jZu7n3SGQPUbN3c+6JZ0Hqv9SqOw+2m+liLWNDjrEAAk7SQLXK26yAr0pqm3rLkpqm0yhCFZLIIQhEIIQhEJH4z8Gn+ik/AV8/NX0DjPwaf6KT8BXz81Y/1HdZkfUd18ZPaGY1HS1Qlm1tUMe3gjWN3Wtku7TrS2OsMYha4Nj1jrOADiXWFgATYZJVssWSQrMKfD5RAVmFPh8plPuH4c6LAqhzwQZrPAPg68bWnrtfrXFueYHTVL3b/rOkjs4RnJjm+FyusdovxhPWnbbYdPbLgN/GxN4eham1Q9DHMPRtTaoehlKruwjG5aV5fA4Nc4apJaHZXB2HoXCpHA8Alq5DHDq6zW6x1jqi1wNtjyhIJmzdneJJmzdneSfvjV3jW+bZ6k5aXt3yuw6J3cl5e4ctiz1EdZSt719Z/tec/wCqaNOXbzPQ1J2RSar/AJrtU+hruxaVMVQjcS/Lf8zRQVch4l+W/wCY7tava1xvuLrYtea0EIQiE8PCQo5BhuIPa7g01UC9p4mSNzI/viI5FYCTd1KIGgJIza+MtPJc6p+wkJeuLLnG41i+IHZzDcazTodTOqZ5a+Yd3+jgB72JuRPXs8rlXms/S47E12yGEuHzjrZ/eHYm3DIGsiY1gDWta0ADiAACUcYfvGM00ru5mjMV+R1yBfrLO1VumVFv1F5W65UW/UX848tK9Lwwr2nI5BYKysFcO0Ik7n3wjEfrH80id0kbn3wjEfrH80qd1Th/+MePrF8N/wAfn6mI26bI5vuNzG6zhUAtb4TgAWjrNgvbdKcS/wBOPlr1uh93Q/WmfwTmAqwpao1jbb0kchao1mtt6RLGk2Iki+HEc+vsTlGvVllXohXc3lyIV3N4IQhWSyCEIRCCEIRCR+M/Bp/opPwFfPzV9C4nTl8MjG7Xse0dLmkC/aqoG5fWf7PnD7Ky8dSdyuUXmZjqTuVyi849BsObPVOif3MkMrT2DMc4OfUofEKF0Mr4pBZzHFp6uMcxGfWrB0L0IqaWrEs296oY9vBeXG7rWysF06daDvqZWS0+rrkasgcdUG3cnIHPaOzkS/2rGje2oP6i/wBq5o7ag/qV3gmKupp2Ss2tOY8Jpyc3rH8FaumFa2bCpZIzdr42OaeYvYUke9fWckPnD7KYKHRWsbh89LII+FYxEPJtdwc9p4OQyuOclWUFqqrIQbEGTw61VVkKmxB85Wa7cJxqWleXwO1XEapNg7K4OxwttCn/AHr6z/Z84fZR719byQ+cPspMYesDcAxUUKwNwpnN74tb40ebj9lP+G05xDCmioN3Stdd1gLOa86rrDLKwST719ZyQ+cPsqyNE8MfT0kUUttZgcDqm4zcTketaGFWqWIqXtbnHsMtUsRUva3OQOiOkTo3e4a3gTRcFhccpG96ATtNrW5Rbjuni6hdIdFYaxoEoIc3uHtyc31jmKXo8NxWl4MMsdSwdzvuTgOS7iD949SbBal2SLjqPeNgtS7JBI6j3j3dReK6RRU7o2vPDle1jGjaS5wbe3EBfalsuxiXg2p4L98LOPVm/wBCkMC0IbE/fqh7qic574/YD8kH0nqspcRm0UeclxGbRR4mNDTcJS3UP2c/58f4k2gJf03weSqpHRQ6uuSwjWNhZpuc7FSrAmmQJKsCaZAk3Sdw35rfQFDaZaP+66ctbYSMOvE7ZZ44r8h2c2R4lM0rbNA5AB1gZraVIqGWxkioZcpipodpXvw3me7KmPgva7IutlrAcvKOvYU1gpc0j0NiqiHgmKYdzKzJ2Wy44/SOVRDIsXg4LXQ1LRsc7J3XctPaT0qgO1MWYXHUe8pDPT0YX7x7x5LrKMqdIIm1EdPe8slzqjPVDWl13cmQySy6HF58nOhpm8bm8J1ua2t6QpjR3Q6KlJfcyzOvrSvzdnttyD7eUlTzs57IsO+d4jOeyLfmRe5+f8RiP1j+aVOyr2n0fxKCaodSmANmkc/hm5tdxHFlkV2amM+FS9n9FVScouUqefrK6TlFsVPPl3z3uhd3Q/WWelqcwkvSHA6uogpT+iM8T98eblrNYbNXLMXAyXkMxnwqXs/ouhirsSDrb0kg5V2JB1t6R3QkjUxnwqW398ydI9me1Xo+bkR+Zcj5uRH5ntCEKyWQQhCIQQhCIQWLIQiELIIQhEIaqNVCEQhqoshCIQsiyEIhM2WLIQiENULKEIhBYLUIRCACyhCITFkaqEIhDVWbIQiExqoshCIQ1UWQhEIWWbIQiEEIQiEEIQiEEIQiE//Z">
            <a:extLst>
              <a:ext uri="{FF2B5EF4-FFF2-40B4-BE49-F238E27FC236}">
                <a16:creationId xmlns:a16="http://schemas.microsoft.com/office/drawing/2014/main" id="{630BE0B2-F528-45C6-ADA5-BED4728CD163}"/>
              </a:ext>
            </a:extLst>
          </p:cNvPr>
          <p:cNvSpPr>
            <a:spLocks noChangeAspect="1" noChangeArrowheads="1"/>
          </p:cNvSpPr>
          <p:nvPr/>
        </p:nvSpPr>
        <p:spPr bwMode="auto">
          <a:xfrm>
            <a:off x="215900" y="-747713"/>
            <a:ext cx="2457450" cy="1857376"/>
          </a:xfrm>
          <a:prstGeom prst="rect">
            <a:avLst/>
          </a:prstGeom>
          <a:noFill/>
          <a:extLst>
            <a:ext uri="{909E8E84-426E-40DD-AFC4-6F175D3DCCD1}">
              <a14:hiddenFill xmlns:a14="http://schemas.microsoft.com/office/drawing/2010/main">
                <a:solidFill>
                  <a:srgbClr val="FFFFFF"/>
                </a:solidFill>
              </a14:hiddenFill>
            </a:ext>
          </a:extLst>
        </p:spPr>
        <p:txBody>
          <a:bodyPr/>
          <a:lstStyle/>
          <a:p>
            <a:pPr>
              <a:spcBef>
                <a:spcPct val="20000"/>
              </a:spcBef>
              <a:defRPr/>
            </a:pPr>
            <a:endParaRPr lang="en-GB">
              <a:solidFill>
                <a:srgbClr val="004846"/>
              </a:solidFill>
              <a:latin typeface="Times" pitchFamily="18" charset="0"/>
              <a:ea typeface="+mn-ea"/>
            </a:endParaRPr>
          </a:p>
        </p:txBody>
      </p:sp>
      <p:pic>
        <p:nvPicPr>
          <p:cNvPr id="69639" name="Picture 7" descr="circles_logo_sm16 Nov.jpg">
            <a:extLst>
              <a:ext uri="{FF2B5EF4-FFF2-40B4-BE49-F238E27FC236}">
                <a16:creationId xmlns:a16="http://schemas.microsoft.com/office/drawing/2014/main" id="{A510B0D5-1F72-4F3C-9723-484036F808A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0"/>
            <a:ext cx="237648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FFF1DB56-5B9E-43C9-860C-6D6B14374404}"/>
              </a:ext>
            </a:extLst>
          </p:cNvPr>
          <p:cNvSpPr>
            <a:spLocks noGrp="1"/>
          </p:cNvSpPr>
          <p:nvPr>
            <p:ph type="title"/>
          </p:nvPr>
        </p:nvSpPr>
        <p:spPr>
          <a:xfrm>
            <a:off x="250825" y="282575"/>
            <a:ext cx="8642350" cy="1058863"/>
          </a:xfrm>
          <a:solidFill>
            <a:schemeClr val="bg1"/>
          </a:solidFill>
        </p:spPr>
        <p:txBody>
          <a:bodyPr/>
          <a:lstStyle/>
          <a:p>
            <a:pPr eaLnBrk="1" hangingPunct="1">
              <a:lnSpc>
                <a:spcPct val="120000"/>
              </a:lnSpc>
              <a:spcAft>
                <a:spcPts val="600"/>
              </a:spcAft>
            </a:pPr>
            <a:r>
              <a:rPr lang="en-GB" altLang="en-US" sz="4400">
                <a:solidFill>
                  <a:srgbClr val="000000"/>
                </a:solidFill>
                <a:latin typeface="Calibri" panose="020F0502020204030204" pitchFamily="34" charset="0"/>
                <a:ea typeface="Calibri" panose="020F0502020204030204" pitchFamily="34" charset="0"/>
                <a:cs typeface="Times Roman"/>
              </a:rPr>
              <a:t>Taylor and Pacini-Ketchabaw </a:t>
            </a:r>
            <a:r>
              <a:rPr lang="en-GB" altLang="en-US" sz="3200">
                <a:solidFill>
                  <a:srgbClr val="000000"/>
                </a:solidFill>
                <a:latin typeface="Calibri" panose="020F0502020204030204" pitchFamily="34" charset="0"/>
                <a:ea typeface="Calibri" panose="020F0502020204030204" pitchFamily="34" charset="0"/>
                <a:cs typeface="Times Roman"/>
              </a:rPr>
              <a:t>(2015: 507) </a:t>
            </a:r>
            <a:br>
              <a:rPr lang="en-GB" altLang="en-US" sz="2400">
                <a:solidFill>
                  <a:srgbClr val="000000"/>
                </a:solidFill>
                <a:latin typeface="Calibri" panose="020F0502020204030204" pitchFamily="34" charset="0"/>
                <a:ea typeface="Calibri" panose="020F0502020204030204" pitchFamily="34" charset="0"/>
                <a:cs typeface="Times Roman"/>
              </a:rPr>
            </a:br>
            <a:endParaRPr lang="en-GB" altLang="en-US">
              <a:ea typeface="Calibri" panose="020F0502020204030204" pitchFamily="34" charset="0"/>
              <a:cs typeface="Times Roman"/>
            </a:endParaRPr>
          </a:p>
        </p:txBody>
      </p:sp>
      <p:sp>
        <p:nvSpPr>
          <p:cNvPr id="3" name="Content Placeholder 2">
            <a:extLst>
              <a:ext uri="{FF2B5EF4-FFF2-40B4-BE49-F238E27FC236}">
                <a16:creationId xmlns:a16="http://schemas.microsoft.com/office/drawing/2014/main" id="{FA21755E-65CF-4C39-B6A9-6C9C12D4F3CC}"/>
              </a:ext>
            </a:extLst>
          </p:cNvPr>
          <p:cNvSpPr>
            <a:spLocks noGrp="1"/>
          </p:cNvSpPr>
          <p:nvPr>
            <p:ph idx="1"/>
          </p:nvPr>
        </p:nvSpPr>
        <p:spPr>
          <a:xfrm>
            <a:off x="250825" y="1557338"/>
            <a:ext cx="8642350" cy="5111750"/>
          </a:xfrm>
        </p:spPr>
        <p:txBody>
          <a:bodyPr/>
          <a:lstStyle/>
          <a:p>
            <a:pPr marL="0" indent="0" eaLnBrk="1" hangingPunct="1">
              <a:lnSpc>
                <a:spcPct val="120000"/>
              </a:lnSpc>
              <a:spcBef>
                <a:spcPct val="0"/>
              </a:spcBef>
              <a:spcAft>
                <a:spcPts val="600"/>
              </a:spcAft>
              <a:defRPr/>
            </a:pPr>
            <a:r>
              <a:rPr lang="en-GB" sz="2400" dirty="0">
                <a:solidFill>
                  <a:srgbClr val="333333"/>
                </a:solidFill>
                <a:ea typeface="Calibri" panose="020F0502020204030204" pitchFamily="34" charset="0"/>
                <a:cs typeface="Times Roman"/>
              </a:rPr>
              <a:t>‘We have been contemplating the pedagogical implications and affordances of repositioning children within the common worlds we co-inhabit and co-shape with a whole host of other species, entities and forces… In line with this shift beyond the social, or beyond the exclusively human, we …focus, instead, on the collective manners and means through which children learn from engaging with other species, entities and forces in their immediate common worlds. We call these collectively engaged modes of learning ‘common world pedagogies’.</a:t>
            </a:r>
            <a:r>
              <a:rPr lang="en-GB" sz="2400" dirty="0">
                <a:solidFill>
                  <a:srgbClr val="333333"/>
                </a:solidFill>
                <a:ea typeface="Calibri" panose="020F0502020204030204" pitchFamily="34" charset="0"/>
                <a:cs typeface="Arial" panose="020B0604020202020204" pitchFamily="34" charset="0"/>
              </a:rPr>
              <a:t> </a:t>
            </a:r>
            <a:endParaRPr lang="en-GB" sz="2400" dirty="0">
              <a:solidFill>
                <a:srgbClr val="000000"/>
              </a:solidFill>
              <a:ea typeface="Calibri" panose="020F0502020204030204" pitchFamily="34" charset="0"/>
              <a:cs typeface="Times Roman"/>
            </a:endParaRPr>
          </a:p>
          <a:p>
            <a:pPr>
              <a:buFont typeface="Arial" panose="020B0604020202020204" pitchFamily="34" charset="0"/>
              <a:buChar char="•"/>
              <a:defRPr/>
            </a:pPr>
            <a:r>
              <a:rPr lang="en-GB" sz="2000" dirty="0"/>
              <a:t>Situates human lives as entangled with human, non-human &amp; non-living entities: e.g. technologies, discourses &amp; landforms.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D4CD939A-5E7B-4347-AD04-D7DED83795FD}"/>
              </a:ext>
            </a:extLst>
          </p:cNvPr>
          <p:cNvSpPr>
            <a:spLocks noGrp="1"/>
          </p:cNvSpPr>
          <p:nvPr>
            <p:ph type="title"/>
          </p:nvPr>
        </p:nvSpPr>
        <p:spPr>
          <a:xfrm>
            <a:off x="466725" y="260350"/>
            <a:ext cx="8353425" cy="1296988"/>
          </a:xfrm>
          <a:solidFill>
            <a:schemeClr val="bg1"/>
          </a:solidFill>
        </p:spPr>
        <p:txBody>
          <a:bodyPr/>
          <a:lstStyle/>
          <a:p>
            <a:r>
              <a:rPr lang="en-GB" altLang="en-US"/>
              <a:t>Technology embedded in everyday lives for those with access</a:t>
            </a:r>
          </a:p>
        </p:txBody>
      </p:sp>
      <p:sp>
        <p:nvSpPr>
          <p:cNvPr id="72707" name="Content Placeholder 2">
            <a:extLst>
              <a:ext uri="{FF2B5EF4-FFF2-40B4-BE49-F238E27FC236}">
                <a16:creationId xmlns:a16="http://schemas.microsoft.com/office/drawing/2014/main" id="{3224F485-99D4-477A-8D64-E5240F731AF9}"/>
              </a:ext>
            </a:extLst>
          </p:cNvPr>
          <p:cNvSpPr>
            <a:spLocks noGrp="1"/>
          </p:cNvSpPr>
          <p:nvPr>
            <p:ph idx="1"/>
          </p:nvPr>
        </p:nvSpPr>
        <p:spPr>
          <a:xfrm>
            <a:off x="466725" y="1700213"/>
            <a:ext cx="8353425" cy="5030787"/>
          </a:xfrm>
        </p:spPr>
        <p:txBody>
          <a:bodyPr/>
          <a:lstStyle/>
          <a:p>
            <a:pPr>
              <a:buFontTx/>
              <a:buChar char="•"/>
            </a:pPr>
            <a:r>
              <a:rPr lang="en-GB" altLang="en-US" sz="2800"/>
              <a:t>iPads, mobile phones, television sets and computers necessary for school work and socially important for friendships and leisure. </a:t>
            </a:r>
          </a:p>
          <a:p>
            <a:pPr>
              <a:buFontTx/>
              <a:buChar char="•"/>
            </a:pPr>
            <a:r>
              <a:rPr lang="en-GB" altLang="en-US" sz="2800"/>
              <a:t>In a digital age, online and offline lives co-exist (Livingstone and Bulger 2014).</a:t>
            </a:r>
          </a:p>
          <a:p>
            <a:pPr>
              <a:buFontTx/>
              <a:buChar char="•"/>
            </a:pPr>
            <a:r>
              <a:rPr lang="en-GB" altLang="en-US" sz="2800"/>
              <a:t>Technology as part of a ‘common world’ perspective (Affrica Taylor, 2014).</a:t>
            </a:r>
          </a:p>
          <a:p>
            <a:pPr>
              <a:buFontTx/>
              <a:buChar char="•"/>
            </a:pPr>
            <a:r>
              <a:rPr lang="en-GB" altLang="en-US" sz="2800"/>
              <a:t>In inner London, Tamsin, Nathan’s sister, said she preferred to stay at home with her iPad than go to the local park because it lacked resources and was strewn with rubbish. </a:t>
            </a:r>
          </a:p>
          <a:p>
            <a:pPr>
              <a:buFontTx/>
              <a:buChar char="•"/>
            </a:pPr>
            <a:endParaRPr lang="en-GB" altLang="en-US"/>
          </a:p>
          <a:p>
            <a:pPr>
              <a:buFontTx/>
              <a:buChar char="•"/>
            </a:pPr>
            <a:endParaRPr lang="en-GB" altLang="en-US"/>
          </a:p>
        </p:txBody>
      </p:sp>
      <p:sp>
        <p:nvSpPr>
          <p:cNvPr id="72708" name="Slide Number Placeholder 3">
            <a:extLst>
              <a:ext uri="{FF2B5EF4-FFF2-40B4-BE49-F238E27FC236}">
                <a16:creationId xmlns:a16="http://schemas.microsoft.com/office/drawing/2014/main" id="{48CEBD27-DB88-4759-A8D0-6B17564F26A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0F7A222-7487-44F3-93D3-C77A0803DD59}" type="slidenum">
              <a:rPr lang="en-GB" altLang="fi-FI" smtClean="0"/>
              <a:pPr/>
              <a:t>29</a:t>
            </a:fld>
            <a:endParaRPr lang="en-GB" alt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319C-B256-4B28-83B7-B53214525723}"/>
              </a:ext>
            </a:extLst>
          </p:cNvPr>
          <p:cNvSpPr>
            <a:spLocks noGrp="1"/>
          </p:cNvSpPr>
          <p:nvPr>
            <p:ph type="title"/>
          </p:nvPr>
        </p:nvSpPr>
        <p:spPr>
          <a:xfrm>
            <a:off x="179388" y="0"/>
            <a:ext cx="8785225" cy="1196975"/>
          </a:xfrm>
          <a:solidFill>
            <a:schemeClr val="tx2">
              <a:lumMod val="75000"/>
              <a:lumOff val="25000"/>
            </a:schemeClr>
          </a:solidFill>
        </p:spPr>
        <p:txBody>
          <a:bodyPr/>
          <a:lstStyle/>
          <a:p>
            <a:pPr>
              <a:defRPr/>
            </a:pPr>
            <a:r>
              <a:rPr lang="en-GB" dirty="0" err="1">
                <a:solidFill>
                  <a:schemeClr val="bg1"/>
                </a:solidFill>
              </a:rPr>
              <a:t>Sanna</a:t>
            </a:r>
            <a:r>
              <a:rPr lang="en-GB" dirty="0">
                <a:solidFill>
                  <a:schemeClr val="bg1"/>
                </a:solidFill>
              </a:rPr>
              <a:t> </a:t>
            </a:r>
            <a:r>
              <a:rPr lang="en-GB" dirty="0" err="1">
                <a:solidFill>
                  <a:schemeClr val="bg1"/>
                </a:solidFill>
              </a:rPr>
              <a:t>Aaltonen</a:t>
            </a:r>
            <a:r>
              <a:rPr lang="en-GB" dirty="0">
                <a:solidFill>
                  <a:schemeClr val="bg1"/>
                </a:solidFill>
              </a:rPr>
              <a:t> (2018) ‘The good the bad and the quiet ones’, p.162</a:t>
            </a:r>
          </a:p>
        </p:txBody>
      </p:sp>
      <p:sp>
        <p:nvSpPr>
          <p:cNvPr id="41987" name="Content Placeholder 2">
            <a:extLst>
              <a:ext uri="{FF2B5EF4-FFF2-40B4-BE49-F238E27FC236}">
                <a16:creationId xmlns:a16="http://schemas.microsoft.com/office/drawing/2014/main" id="{E8B7ABE3-CCA9-4D8E-B3FA-220B7B98D3BB}"/>
              </a:ext>
            </a:extLst>
          </p:cNvPr>
          <p:cNvSpPr>
            <a:spLocks noGrp="1"/>
          </p:cNvSpPr>
          <p:nvPr>
            <p:ph idx="1"/>
          </p:nvPr>
        </p:nvSpPr>
        <p:spPr bwMode="auto">
          <a:xfrm>
            <a:off x="457200" y="1341438"/>
            <a:ext cx="8229600"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GB" altLang="en-US">
                <a:latin typeface="Helvetica" panose="020B0604020202020204" pitchFamily="34" charset="0"/>
                <a:cs typeface="Helvetica" panose="020B0604020202020204" pitchFamily="34" charset="0"/>
              </a:rPr>
              <a:t>SA: Have you ever talked about sexual harassment at school.</a:t>
            </a:r>
          </a:p>
          <a:p>
            <a:pPr marL="0" indent="0">
              <a:buFont typeface="Arial" panose="020B0604020202020204" pitchFamily="34" charset="0"/>
              <a:buNone/>
            </a:pPr>
            <a:r>
              <a:rPr lang="en-GB" altLang="en-US">
                <a:latin typeface="Helvetica" panose="020B0604020202020204" pitchFamily="34" charset="0"/>
                <a:cs typeface="Helvetica" panose="020B0604020202020204" pitchFamily="34" charset="0"/>
              </a:rPr>
              <a:t>Girl 1: Yes</a:t>
            </a:r>
          </a:p>
          <a:p>
            <a:pPr marL="0" indent="0">
              <a:buFont typeface="Arial" panose="020B0604020202020204" pitchFamily="34" charset="0"/>
              <a:buNone/>
            </a:pPr>
            <a:r>
              <a:rPr lang="en-GB" altLang="en-US">
                <a:latin typeface="Helvetica" panose="020B0604020202020204" pitchFamily="34" charset="0"/>
                <a:cs typeface="Helvetica" panose="020B0604020202020204" pitchFamily="34" charset="0"/>
              </a:rPr>
              <a:t>Girl 2: From time to time during Finnish lessons. We discuss how dark-skinned people harass and then we always laugh at it. It would be terrible if there was a foreigner in our class and then we couldn’t talk about those kinds of things but there isn’t any.’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106E484-FC2E-47F6-8AE6-2C548ADF5391}"/>
              </a:ext>
            </a:extLst>
          </p:cNvPr>
          <p:cNvSpPr>
            <a:spLocks noGrp="1"/>
          </p:cNvSpPr>
          <p:nvPr>
            <p:ph type="title"/>
          </p:nvPr>
        </p:nvSpPr>
        <p:spPr>
          <a:xfrm>
            <a:off x="466725" y="260350"/>
            <a:ext cx="8353425" cy="1223963"/>
          </a:xfrm>
          <a:solidFill>
            <a:schemeClr val="bg1"/>
          </a:solidFill>
        </p:spPr>
        <p:txBody>
          <a:bodyPr/>
          <a:lstStyle/>
          <a:p>
            <a:r>
              <a:rPr lang="en-GB" altLang="en-US"/>
              <a:t>Virtual expansion of educational, material and material space of home </a:t>
            </a:r>
            <a:br>
              <a:rPr lang="en-GB" altLang="en-US"/>
            </a:br>
            <a:br>
              <a:rPr lang="en-GB" altLang="en-US"/>
            </a:br>
            <a:endParaRPr lang="en-GB" altLang="en-US"/>
          </a:p>
        </p:txBody>
      </p:sp>
      <p:pic>
        <p:nvPicPr>
          <p:cNvPr id="73731" name="Content Placeholder 7">
            <a:extLst>
              <a:ext uri="{FF2B5EF4-FFF2-40B4-BE49-F238E27FC236}">
                <a16:creationId xmlns:a16="http://schemas.microsoft.com/office/drawing/2014/main" id="{2EDA3491-F846-424F-A1E7-3D5B11DE5AD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195513"/>
            <a:ext cx="8775700" cy="3465512"/>
          </a:xfrm>
        </p:spPr>
      </p:pic>
      <p:sp>
        <p:nvSpPr>
          <p:cNvPr id="73732" name="Slide Number Placeholder 3">
            <a:extLst>
              <a:ext uri="{FF2B5EF4-FFF2-40B4-BE49-F238E27FC236}">
                <a16:creationId xmlns:a16="http://schemas.microsoft.com/office/drawing/2014/main" id="{65A614FA-9BC9-4C96-8C04-2B4D1B44101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AFC3A8C-C80F-4309-B8EF-16E0D7BC2B6F}" type="slidenum">
              <a:rPr lang="en-GB" altLang="fi-FI" smtClean="0"/>
              <a:pPr/>
              <a:t>30</a:t>
            </a:fld>
            <a:endParaRPr lang="en-GB" altLang="fi-FI"/>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A82709D-DACD-45DD-8D97-714A680443B2}"/>
              </a:ext>
            </a:extLst>
          </p:cNvPr>
          <p:cNvSpPr>
            <a:spLocks noGrp="1"/>
          </p:cNvSpPr>
          <p:nvPr>
            <p:ph type="title"/>
          </p:nvPr>
        </p:nvSpPr>
        <p:spPr>
          <a:xfrm>
            <a:off x="466725" y="260350"/>
            <a:ext cx="8353425" cy="1152525"/>
          </a:xfrm>
          <a:solidFill>
            <a:schemeClr val="bg1"/>
          </a:solidFill>
        </p:spPr>
        <p:txBody>
          <a:bodyPr/>
          <a:lstStyle/>
          <a:p>
            <a:r>
              <a:rPr lang="en-GB" altLang="en-US"/>
              <a:t>Muultiple affordances of technology: </a:t>
            </a:r>
            <a:r>
              <a:rPr lang="en-GB" altLang="en-US" sz="3600"/>
              <a:t>Intersections of class, generation, nation</a:t>
            </a:r>
          </a:p>
        </p:txBody>
      </p:sp>
      <p:sp>
        <p:nvSpPr>
          <p:cNvPr id="74755" name="Content Placeholder 2">
            <a:extLst>
              <a:ext uri="{FF2B5EF4-FFF2-40B4-BE49-F238E27FC236}">
                <a16:creationId xmlns:a16="http://schemas.microsoft.com/office/drawing/2014/main" id="{097CDC19-EB55-4987-99D7-FCED0330CEA9}"/>
              </a:ext>
            </a:extLst>
          </p:cNvPr>
          <p:cNvSpPr>
            <a:spLocks noGrp="1"/>
          </p:cNvSpPr>
          <p:nvPr>
            <p:ph idx="1"/>
          </p:nvPr>
        </p:nvSpPr>
        <p:spPr>
          <a:xfrm>
            <a:off x="250825" y="1773238"/>
            <a:ext cx="8713788" cy="4813300"/>
          </a:xfrm>
        </p:spPr>
        <p:txBody>
          <a:bodyPr/>
          <a:lstStyle/>
          <a:p>
            <a:r>
              <a:rPr lang="en-GB" altLang="en-US" sz="2400"/>
              <a:t>NAGESHWAR: Morning, waking up late. Playing computer, eating lunch and then going to friends’ house. Evening uh, with my family going to uh, some other place. (urban Andhra Pradesh)</a:t>
            </a:r>
          </a:p>
          <a:p>
            <a:r>
              <a:rPr lang="en-GB" altLang="en-US" sz="2400"/>
              <a:t>ROSIE: We do Facetime together – that’s how sad we are – we Facetime each other from our house, and it’s the weekend. And we're going to see each other the next day. (rural England, iPad bought to allow her to communicate with friends abroad following migration back to UK)</a:t>
            </a:r>
          </a:p>
          <a:p>
            <a:pPr>
              <a:buFontTx/>
              <a:buChar char="•"/>
            </a:pPr>
            <a:r>
              <a:rPr lang="en-GB" altLang="en-US" sz="2400"/>
              <a:t>Multiple affordances (Gibson, 1977) of the iPad include enabling the continuation of school-based social life within the physical space of home. </a:t>
            </a:r>
          </a:p>
          <a:p>
            <a:pPr>
              <a:buFontTx/>
              <a:buChar char="•"/>
            </a:pPr>
            <a:r>
              <a:rPr lang="en-GB" altLang="en-US" sz="2400"/>
              <a:t>Time-space compression (Harvey, 1989; Massey, 2005).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F1E72E9E-5F66-42DB-AD4C-D59FD2AD77DC}"/>
              </a:ext>
            </a:extLst>
          </p:cNvPr>
          <p:cNvSpPr>
            <a:spLocks noGrp="1"/>
          </p:cNvSpPr>
          <p:nvPr>
            <p:ph type="title"/>
          </p:nvPr>
        </p:nvSpPr>
        <p:spPr>
          <a:xfrm>
            <a:off x="179388" y="188913"/>
            <a:ext cx="8785225" cy="1295400"/>
          </a:xfrm>
          <a:solidFill>
            <a:schemeClr val="bg1"/>
          </a:solidFill>
        </p:spPr>
        <p:txBody>
          <a:bodyPr/>
          <a:lstStyle/>
          <a:p>
            <a:r>
              <a:rPr lang="en-GB" altLang="en-US"/>
              <a:t>Psychosocial technological affordances Agency &amp; constraints</a:t>
            </a:r>
          </a:p>
        </p:txBody>
      </p:sp>
      <p:sp>
        <p:nvSpPr>
          <p:cNvPr id="75779" name="Content Placeholder 2">
            <a:extLst>
              <a:ext uri="{FF2B5EF4-FFF2-40B4-BE49-F238E27FC236}">
                <a16:creationId xmlns:a16="http://schemas.microsoft.com/office/drawing/2014/main" id="{9FC7232B-4BFB-44D1-887F-D83F67045B41}"/>
              </a:ext>
            </a:extLst>
          </p:cNvPr>
          <p:cNvSpPr>
            <a:spLocks noGrp="1"/>
          </p:cNvSpPr>
          <p:nvPr>
            <p:ph idx="1"/>
          </p:nvPr>
        </p:nvSpPr>
        <p:spPr>
          <a:xfrm>
            <a:off x="466725" y="1773238"/>
            <a:ext cx="8353425" cy="4524375"/>
          </a:xfrm>
        </p:spPr>
        <p:txBody>
          <a:bodyPr/>
          <a:lstStyle/>
          <a:p>
            <a:r>
              <a:rPr lang="en-GB" altLang="en-US"/>
              <a:t>INTERVIEWER: Okay. …Is there anything that you’ve learnt about at school that made you want to do something differently at home?</a:t>
            </a:r>
          </a:p>
          <a:p>
            <a:r>
              <a:rPr lang="en-GB" altLang="en-US"/>
              <a:t>NAREN: Uh, I wanted to stop the use of the computers – not actually stop but lessen the use because I read this – that every – every click of the mouse, we – we give off carbon fumes… So ‘til after some time, ‘til after not even a month I have - I have not been able to stop the use of computers (softer). </a:t>
            </a:r>
          </a:p>
          <a:p>
            <a:r>
              <a:rPr lang="en-GB" altLang="en-US"/>
              <a:t>AMRUTHA: (‘I only stop it’) like if we get some exams or something. </a:t>
            </a:r>
          </a:p>
          <a:p>
            <a:r>
              <a:rPr lang="en-GB" altLang="en-US"/>
              <a:t>INTERVIEWER: Ok, so for all of you would you say that using computers, and using AC, like Aamir said, is part of your life?</a:t>
            </a:r>
          </a:p>
          <a:p>
            <a:r>
              <a:rPr lang="en-GB" altLang="en-US"/>
              <a:t>AMRUTHA: Yeah.</a:t>
            </a:r>
          </a:p>
          <a:p>
            <a:r>
              <a:rPr lang="en-GB" altLang="en-US"/>
              <a:t>JAHNAVI: Like almost every day we get like a research task, [like information … But the thing is that if I sit in front of the computer, I open Skype, then I see something else, and [then =</a:t>
            </a:r>
          </a:p>
          <a:p>
            <a:r>
              <a:rPr lang="en-GB" altLang="en-US"/>
              <a:t>SANDEEP: = Facebook = </a:t>
            </a:r>
          </a:p>
          <a:p>
            <a:r>
              <a:rPr lang="en-GB" altLang="en-US"/>
              <a:t>JAHNAVI: = so that’s how] we – yeah, Facebook!</a:t>
            </a:r>
          </a:p>
          <a:p>
            <a:endParaRPr lang="en-GB" altLang="en-US"/>
          </a:p>
        </p:txBody>
      </p:sp>
      <p:sp>
        <p:nvSpPr>
          <p:cNvPr id="75780" name="Slide Number Placeholder 3">
            <a:extLst>
              <a:ext uri="{FF2B5EF4-FFF2-40B4-BE49-F238E27FC236}">
                <a16:creationId xmlns:a16="http://schemas.microsoft.com/office/drawing/2014/main" id="{3AE65D53-C70B-403C-9554-EBC4814221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E4AF0A2-3F0B-4A9C-83ED-57795D7D48C4}" type="slidenum">
              <a:rPr lang="en-GB" altLang="fi-FI" smtClean="0"/>
              <a:pPr/>
              <a:t>32</a:t>
            </a:fld>
            <a:endParaRPr lang="en-GB" altLang="fi-FI"/>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6DD5680D-FEB1-4768-900F-936D2CB88AD5}"/>
              </a:ext>
            </a:extLst>
          </p:cNvPr>
          <p:cNvSpPr>
            <a:spLocks noGrp="1"/>
          </p:cNvSpPr>
          <p:nvPr>
            <p:ph type="title"/>
          </p:nvPr>
        </p:nvSpPr>
        <p:spPr>
          <a:xfrm>
            <a:off x="466725" y="44450"/>
            <a:ext cx="8353425" cy="1368425"/>
          </a:xfrm>
          <a:solidFill>
            <a:schemeClr val="bg1"/>
          </a:solidFill>
        </p:spPr>
        <p:txBody>
          <a:bodyPr/>
          <a:lstStyle/>
          <a:p>
            <a:r>
              <a:rPr lang="en-GB" altLang="en-US"/>
              <a:t>Children convincing parents that the computer is not a marginal activity 1</a:t>
            </a:r>
          </a:p>
        </p:txBody>
      </p:sp>
      <p:sp>
        <p:nvSpPr>
          <p:cNvPr id="76803" name="Content Placeholder 2">
            <a:extLst>
              <a:ext uri="{FF2B5EF4-FFF2-40B4-BE49-F238E27FC236}">
                <a16:creationId xmlns:a16="http://schemas.microsoft.com/office/drawing/2014/main" id="{11ABBD86-CFB4-4626-9D2B-634605342B38}"/>
              </a:ext>
            </a:extLst>
          </p:cNvPr>
          <p:cNvSpPr>
            <a:spLocks noGrp="1"/>
          </p:cNvSpPr>
          <p:nvPr>
            <p:ph idx="1"/>
          </p:nvPr>
        </p:nvSpPr>
        <p:spPr>
          <a:xfrm>
            <a:off x="323850" y="1700213"/>
            <a:ext cx="8353425" cy="5030787"/>
          </a:xfrm>
        </p:spPr>
        <p:txBody>
          <a:bodyPr/>
          <a:lstStyle/>
          <a:p>
            <a:pPr marL="463550" indent="-6350" algn="just">
              <a:lnSpc>
                <a:spcPct val="99000"/>
              </a:lnSpc>
              <a:spcAft>
                <a:spcPts val="225"/>
              </a:spcAft>
            </a:pPr>
            <a:r>
              <a:rPr lang="en-GB" altLang="en-US" sz="2000">
                <a:solidFill>
                  <a:srgbClr val="000000"/>
                </a:solidFill>
                <a:cs typeface="Arial" panose="020B0604020202020204" pitchFamily="34" charset="0"/>
              </a:rPr>
              <a:t>Aruna [</a:t>
            </a:r>
            <a:r>
              <a:rPr lang="en-GB" altLang="en-US" sz="2000" i="1">
                <a:solidFill>
                  <a:srgbClr val="000000"/>
                </a:solidFill>
                <a:cs typeface="Arial" panose="020B0604020202020204" pitchFamily="34" charset="0"/>
              </a:rPr>
              <a:t>mother</a:t>
            </a:r>
            <a:r>
              <a:rPr lang="en-GB" altLang="en-US" sz="2000">
                <a:solidFill>
                  <a:srgbClr val="000000"/>
                </a:solidFill>
                <a:cs typeface="Arial" panose="020B0604020202020204" pitchFamily="34" charset="0"/>
              </a:rPr>
              <a:t>]: Actually this place is not just for Amrutha. [Alekhya also does a lot of, uh = </a:t>
            </a:r>
          </a:p>
          <a:p>
            <a:pPr marL="463550" indent="-6350" algn="just">
              <a:lnSpc>
                <a:spcPct val="107000"/>
              </a:lnSpc>
              <a:spcAft>
                <a:spcPts val="25"/>
              </a:spcAft>
            </a:pPr>
            <a:r>
              <a:rPr lang="en-GB" altLang="en-US" sz="2000">
                <a:solidFill>
                  <a:srgbClr val="000000"/>
                </a:solidFill>
                <a:cs typeface="Arial" panose="020B0604020202020204" pitchFamily="34" charset="0"/>
              </a:rPr>
              <a:t>Amrutha: = It’s for all of us = </a:t>
            </a:r>
          </a:p>
          <a:p>
            <a:pPr marL="463550" indent="-6350">
              <a:lnSpc>
                <a:spcPct val="115000"/>
              </a:lnSpc>
              <a:spcAft>
                <a:spcPts val="13"/>
              </a:spcAft>
            </a:pPr>
            <a:r>
              <a:rPr lang="en-GB" altLang="en-US" sz="2000">
                <a:solidFill>
                  <a:srgbClr val="000000"/>
                </a:solidFill>
                <a:cs typeface="Arial" panose="020B0604020202020204" pitchFamily="34" charset="0"/>
              </a:rPr>
              <a:t>Vijay [</a:t>
            </a:r>
            <a:r>
              <a:rPr lang="en-GB" altLang="en-US" sz="2000" i="1">
                <a:solidFill>
                  <a:srgbClr val="000000"/>
                </a:solidFill>
                <a:cs typeface="Arial" panose="020B0604020202020204" pitchFamily="34" charset="0"/>
              </a:rPr>
              <a:t>father</a:t>
            </a:r>
            <a:r>
              <a:rPr lang="en-GB" altLang="en-US" sz="2000">
                <a:solidFill>
                  <a:srgbClr val="000000"/>
                </a:solidFill>
                <a:cs typeface="Arial" panose="020B0604020202020204" pitchFamily="34" charset="0"/>
              </a:rPr>
              <a:t>]: = Project work], [uuuuuh (.) = Alekhya: = Barbie games!] Vijay: Barbie games. </a:t>
            </a:r>
          </a:p>
          <a:p>
            <a:pPr marL="463550" indent="-6350" algn="just">
              <a:lnSpc>
                <a:spcPct val="107000"/>
              </a:lnSpc>
              <a:spcAft>
                <a:spcPts val="25"/>
              </a:spcAft>
            </a:pPr>
            <a:r>
              <a:rPr lang="en-GB" altLang="en-US" sz="2000">
                <a:solidFill>
                  <a:srgbClr val="000000"/>
                </a:solidFill>
                <a:cs typeface="Arial" panose="020B0604020202020204" pitchFamily="34" charset="0"/>
              </a:rPr>
              <a:t>Alekhya: YouTube! </a:t>
            </a:r>
          </a:p>
          <a:p>
            <a:pPr marL="463550" indent="-6350" algn="just">
              <a:lnSpc>
                <a:spcPct val="107000"/>
              </a:lnSpc>
              <a:spcAft>
                <a:spcPts val="25"/>
              </a:spcAft>
            </a:pPr>
            <a:r>
              <a:rPr lang="en-GB" altLang="en-US" sz="2000">
                <a:solidFill>
                  <a:srgbClr val="000000"/>
                </a:solidFill>
                <a:cs typeface="Arial" panose="020B0604020202020204" pitchFamily="34" charset="0"/>
              </a:rPr>
              <a:t>Vijay: YouTube. </a:t>
            </a:r>
          </a:p>
          <a:p>
            <a:pPr marL="463550" indent="-6350" algn="just">
              <a:lnSpc>
                <a:spcPct val="107000"/>
              </a:lnSpc>
              <a:spcAft>
                <a:spcPts val="25"/>
              </a:spcAft>
            </a:pPr>
            <a:r>
              <a:rPr lang="en-GB" altLang="en-US" sz="2000">
                <a:solidFill>
                  <a:srgbClr val="000000"/>
                </a:solidFill>
                <a:cs typeface="Arial" panose="020B0604020202020204" pitchFamily="34" charset="0"/>
              </a:rPr>
              <a:t>Alekhya: Google! </a:t>
            </a:r>
          </a:p>
          <a:p>
            <a:pPr marL="463550" indent="-6350" algn="just">
              <a:lnSpc>
                <a:spcPct val="112000"/>
              </a:lnSpc>
              <a:spcAft>
                <a:spcPts val="25"/>
              </a:spcAft>
            </a:pPr>
            <a:r>
              <a:rPr lang="en-GB" altLang="en-US" sz="2000" i="1">
                <a:solidFill>
                  <a:srgbClr val="000000"/>
                </a:solidFill>
                <a:cs typeface="Arial" panose="020B0604020202020204" pitchFamily="34" charset="0"/>
              </a:rPr>
              <a:t>(Researchers laugh) </a:t>
            </a:r>
            <a:endParaRPr lang="en-GB" altLang="en-US" sz="2000">
              <a:solidFill>
                <a:srgbClr val="000000"/>
              </a:solidFill>
              <a:cs typeface="Arial" panose="020B0604020202020204" pitchFamily="34" charset="0"/>
            </a:endParaRPr>
          </a:p>
          <a:p>
            <a:pPr marL="463550" indent="-6350" algn="just">
              <a:lnSpc>
                <a:spcPct val="107000"/>
              </a:lnSpc>
              <a:spcAft>
                <a:spcPts val="25"/>
              </a:spcAft>
            </a:pPr>
            <a:r>
              <a:rPr lang="en-GB" altLang="en-US" sz="2000">
                <a:solidFill>
                  <a:srgbClr val="000000"/>
                </a:solidFill>
                <a:cs typeface="Arial" panose="020B0604020202020204" pitchFamily="34" charset="0"/>
              </a:rPr>
              <a:t>Vijay: [Google = </a:t>
            </a:r>
          </a:p>
        </p:txBody>
      </p:sp>
      <p:sp>
        <p:nvSpPr>
          <p:cNvPr id="76804" name="Slide Number Placeholder 3">
            <a:extLst>
              <a:ext uri="{FF2B5EF4-FFF2-40B4-BE49-F238E27FC236}">
                <a16:creationId xmlns:a16="http://schemas.microsoft.com/office/drawing/2014/main" id="{FD80A499-A621-48EF-82A0-AC699EF53B8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9061397-DFDC-455D-A454-69470BD8AEE9}" type="slidenum">
              <a:rPr lang="en-GB" altLang="fi-FI" smtClean="0"/>
              <a:pPr/>
              <a:t>33</a:t>
            </a:fld>
            <a:endParaRPr lang="en-GB" altLang="fi-FI"/>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29E5457B-DA77-456B-BFCF-4E85A608C456}"/>
              </a:ext>
            </a:extLst>
          </p:cNvPr>
          <p:cNvSpPr>
            <a:spLocks noGrp="1"/>
          </p:cNvSpPr>
          <p:nvPr>
            <p:ph type="title"/>
          </p:nvPr>
        </p:nvSpPr>
        <p:spPr>
          <a:xfrm>
            <a:off x="466725" y="260350"/>
            <a:ext cx="8353425" cy="1152525"/>
          </a:xfrm>
          <a:solidFill>
            <a:schemeClr val="bg1"/>
          </a:solidFill>
        </p:spPr>
        <p:txBody>
          <a:bodyPr/>
          <a:lstStyle/>
          <a:p>
            <a:r>
              <a:rPr lang="en-GB" altLang="en-US"/>
              <a:t>Children convincing parents that the computer is not a marginal activity 2</a:t>
            </a:r>
          </a:p>
        </p:txBody>
      </p:sp>
      <p:sp>
        <p:nvSpPr>
          <p:cNvPr id="77827" name="Content Placeholder 2">
            <a:extLst>
              <a:ext uri="{FF2B5EF4-FFF2-40B4-BE49-F238E27FC236}">
                <a16:creationId xmlns:a16="http://schemas.microsoft.com/office/drawing/2014/main" id="{09B7F848-326F-4CC5-BAA3-B940B56BADD1}"/>
              </a:ext>
            </a:extLst>
          </p:cNvPr>
          <p:cNvSpPr>
            <a:spLocks noGrp="1"/>
          </p:cNvSpPr>
          <p:nvPr>
            <p:ph idx="1"/>
          </p:nvPr>
        </p:nvSpPr>
        <p:spPr>
          <a:xfrm>
            <a:off x="466725" y="1844675"/>
            <a:ext cx="8353425" cy="4452938"/>
          </a:xfrm>
        </p:spPr>
        <p:txBody>
          <a:bodyPr/>
          <a:lstStyle/>
          <a:p>
            <a:pPr marL="0" indent="-6350" algn="just">
              <a:lnSpc>
                <a:spcPct val="107000"/>
              </a:lnSpc>
              <a:spcAft>
                <a:spcPts val="25"/>
              </a:spcAft>
              <a:defRPr/>
            </a:pPr>
            <a:r>
              <a:rPr lang="en-GB" altLang="en-US" sz="2400" dirty="0" err="1">
                <a:solidFill>
                  <a:srgbClr val="000000"/>
                </a:solidFill>
                <a:cs typeface="Arial" panose="020B0604020202020204" pitchFamily="34" charset="0"/>
              </a:rPr>
              <a:t>Amrutha</a:t>
            </a:r>
            <a:r>
              <a:rPr lang="en-GB" altLang="en-US" sz="2400" dirty="0">
                <a:solidFill>
                  <a:srgbClr val="000000"/>
                </a:solidFill>
                <a:cs typeface="Arial" panose="020B0604020202020204" pitchFamily="34" charset="0"/>
              </a:rPr>
              <a:t>: = Email], [Facebook = </a:t>
            </a:r>
          </a:p>
          <a:p>
            <a:pPr marL="0" indent="-6350" algn="just">
              <a:lnSpc>
                <a:spcPct val="99000"/>
              </a:lnSpc>
              <a:spcAft>
                <a:spcPts val="25"/>
              </a:spcAft>
              <a:defRPr/>
            </a:pPr>
            <a:r>
              <a:rPr lang="en-GB" altLang="en-US" sz="2400" dirty="0" err="1">
                <a:solidFill>
                  <a:srgbClr val="000000"/>
                </a:solidFill>
                <a:cs typeface="Arial" panose="020B0604020202020204" pitchFamily="34" charset="0"/>
              </a:rPr>
              <a:t>Aruna</a:t>
            </a:r>
            <a:r>
              <a:rPr lang="en-GB" altLang="en-US" sz="2400" dirty="0">
                <a:solidFill>
                  <a:srgbClr val="000000"/>
                </a:solidFill>
                <a:cs typeface="Arial" panose="020B0604020202020204" pitchFamily="34" charset="0"/>
              </a:rPr>
              <a:t>: = And even I] uh, browse. And even Vijay does some work [over there = </a:t>
            </a:r>
          </a:p>
          <a:p>
            <a:pPr marL="0" indent="-6350" algn="just">
              <a:lnSpc>
                <a:spcPct val="107000"/>
              </a:lnSpc>
              <a:spcAft>
                <a:spcPts val="25"/>
              </a:spcAft>
              <a:defRPr/>
            </a:pPr>
            <a:r>
              <a:rPr lang="en-GB" altLang="en-US" sz="2400" dirty="0" err="1">
                <a:solidFill>
                  <a:srgbClr val="000000"/>
                </a:solidFill>
                <a:cs typeface="Arial" panose="020B0604020202020204" pitchFamily="34" charset="0"/>
              </a:rPr>
              <a:t>Amrutha</a:t>
            </a:r>
            <a:r>
              <a:rPr lang="en-GB" altLang="en-US" sz="2400" dirty="0">
                <a:solidFill>
                  <a:srgbClr val="000000"/>
                </a:solidFill>
                <a:cs typeface="Arial" panose="020B0604020202020204" pitchFamily="34" charset="0"/>
              </a:rPr>
              <a:t>: = A lot of work]. </a:t>
            </a:r>
          </a:p>
          <a:p>
            <a:pPr marL="0" indent="-6350" algn="just">
              <a:lnSpc>
                <a:spcPct val="107000"/>
              </a:lnSpc>
              <a:spcAft>
                <a:spcPts val="25"/>
              </a:spcAft>
              <a:defRPr/>
            </a:pPr>
            <a:r>
              <a:rPr lang="en-GB" altLang="en-US" sz="2400" dirty="0" err="1">
                <a:solidFill>
                  <a:srgbClr val="000000"/>
                </a:solidFill>
                <a:cs typeface="Arial" panose="020B0604020202020204" pitchFamily="34" charset="0"/>
              </a:rPr>
              <a:t>Aruna</a:t>
            </a:r>
            <a:r>
              <a:rPr lang="en-GB" altLang="en-US" sz="2400" dirty="0">
                <a:solidFill>
                  <a:srgbClr val="000000"/>
                </a:solidFill>
                <a:cs typeface="Arial" panose="020B0604020202020204" pitchFamily="34" charset="0"/>
              </a:rPr>
              <a:t>: So (.) that computer corner is for everybody. </a:t>
            </a:r>
          </a:p>
          <a:p>
            <a:pPr marL="0" indent="-6350" algn="just">
              <a:lnSpc>
                <a:spcPct val="107000"/>
              </a:lnSpc>
              <a:spcAft>
                <a:spcPts val="25"/>
              </a:spcAft>
              <a:defRPr/>
            </a:pPr>
            <a:r>
              <a:rPr lang="en-GB" altLang="en-US" sz="2400" dirty="0">
                <a:solidFill>
                  <a:srgbClr val="000000"/>
                </a:solidFill>
                <a:cs typeface="Arial" panose="020B0604020202020204" pitchFamily="34" charset="0"/>
              </a:rPr>
              <a:t>Vijay: Yeah.  </a:t>
            </a:r>
          </a:p>
          <a:p>
            <a:pPr marL="0" indent="-6350" algn="just">
              <a:lnSpc>
                <a:spcPct val="107000"/>
              </a:lnSpc>
              <a:spcAft>
                <a:spcPts val="25"/>
              </a:spcAft>
              <a:defRPr/>
            </a:pPr>
            <a:r>
              <a:rPr lang="en-GB" altLang="en-US" sz="2400" dirty="0">
                <a:solidFill>
                  <a:srgbClr val="000000"/>
                </a:solidFill>
                <a:cs typeface="Arial" panose="020B0604020202020204" pitchFamily="34" charset="0"/>
              </a:rPr>
              <a:t>Natasha: </a:t>
            </a:r>
            <a:r>
              <a:rPr lang="en-GB" altLang="en-US" sz="2400" dirty="0" err="1">
                <a:solidFill>
                  <a:srgbClr val="000000"/>
                </a:solidFill>
                <a:cs typeface="Arial" panose="020B0604020202020204" pitchFamily="34" charset="0"/>
              </a:rPr>
              <a:t>Mmhmm</a:t>
            </a:r>
            <a:r>
              <a:rPr lang="en-GB" altLang="en-US" sz="2400" dirty="0">
                <a:solidFill>
                  <a:srgbClr val="000000"/>
                </a:solidFill>
                <a:cs typeface="Arial" panose="020B0604020202020204" pitchFamily="34" charset="0"/>
              </a:rPr>
              <a:t>, </a:t>
            </a:r>
            <a:r>
              <a:rPr lang="en-GB" altLang="en-US" sz="2400" dirty="0" err="1">
                <a:solidFill>
                  <a:srgbClr val="000000"/>
                </a:solidFill>
                <a:cs typeface="Arial" panose="020B0604020202020204" pitchFamily="34" charset="0"/>
              </a:rPr>
              <a:t>mmhmm</a:t>
            </a:r>
            <a:r>
              <a:rPr lang="en-GB" altLang="en-US" sz="2400" dirty="0">
                <a:solidFill>
                  <a:srgbClr val="000000"/>
                </a:solidFill>
                <a:cs typeface="Arial" panose="020B0604020202020204" pitchFamily="34" charset="0"/>
              </a:rPr>
              <a:t>. </a:t>
            </a:r>
          </a:p>
          <a:p>
            <a:pPr marL="0" indent="-6350" algn="just">
              <a:lnSpc>
                <a:spcPct val="107000"/>
              </a:lnSpc>
              <a:spcAft>
                <a:spcPts val="25"/>
              </a:spcAft>
              <a:defRPr/>
            </a:pPr>
            <a:r>
              <a:rPr lang="en-GB" altLang="en-US" sz="2400" dirty="0">
                <a:solidFill>
                  <a:srgbClr val="000000"/>
                </a:solidFill>
                <a:cs typeface="Arial" panose="020B0604020202020204" pitchFamily="34" charset="0"/>
              </a:rPr>
              <a:t>Vijay: So, yeah, the more I think about it, yes it does play a big part, so (.) </a:t>
            </a:r>
          </a:p>
          <a:p>
            <a:pPr marL="0" indent="-6350" algn="r">
              <a:lnSpc>
                <a:spcPct val="107000"/>
              </a:lnSpc>
              <a:spcAft>
                <a:spcPts val="638"/>
              </a:spcAft>
              <a:defRPr/>
            </a:pPr>
            <a:r>
              <a:rPr lang="en-GB" altLang="en-US" sz="2400" i="1" dirty="0">
                <a:solidFill>
                  <a:srgbClr val="000000"/>
                </a:solidFill>
                <a:cs typeface="Arial" panose="020B0604020202020204" pitchFamily="34" charset="0"/>
              </a:rPr>
              <a:t> </a:t>
            </a:r>
            <a:endParaRPr lang="en-GB" altLang="en-US" sz="2400" dirty="0">
              <a:solidFill>
                <a:srgbClr val="000000"/>
              </a:solidFill>
              <a:cs typeface="Arial" panose="020B0604020202020204" pitchFamily="34" charset="0"/>
            </a:endParaRPr>
          </a:p>
          <a:p>
            <a:pPr marL="0" indent="-6350">
              <a:defRPr/>
            </a:pPr>
            <a:r>
              <a:rPr lang="en-GB" altLang="en-US" sz="2400" i="1" dirty="0" err="1">
                <a:solidFill>
                  <a:srgbClr val="000000"/>
                </a:solidFill>
                <a:cs typeface="Arial" panose="020B0604020202020204" pitchFamily="34" charset="0"/>
              </a:rPr>
              <a:t>Amrutha</a:t>
            </a:r>
            <a:r>
              <a:rPr lang="en-GB" altLang="en-US" sz="2400" i="1" dirty="0">
                <a:solidFill>
                  <a:srgbClr val="000000"/>
                </a:solidFill>
                <a:cs typeface="Arial" panose="020B0604020202020204" pitchFamily="34" charset="0"/>
              </a:rPr>
              <a:t>, 12, family photo discussion, Hyderabad </a:t>
            </a:r>
            <a:endParaRPr lang="en-GB" altLang="en-US" sz="2400" dirty="0">
              <a:solidFill>
                <a:srgbClr val="000000"/>
              </a:solidFill>
            </a:endParaRPr>
          </a:p>
          <a:p>
            <a:pPr marL="463550" indent="-6350">
              <a:defRPr/>
            </a:pPr>
            <a:endParaRPr lang="en-GB" altLang="en-US" dirty="0"/>
          </a:p>
        </p:txBody>
      </p:sp>
      <p:sp>
        <p:nvSpPr>
          <p:cNvPr id="77828" name="Slide Number Placeholder 3">
            <a:extLst>
              <a:ext uri="{FF2B5EF4-FFF2-40B4-BE49-F238E27FC236}">
                <a16:creationId xmlns:a16="http://schemas.microsoft.com/office/drawing/2014/main" id="{E4985B1C-EE92-4CCC-9E69-7AC489FCD4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FB8A521-2ABC-473D-97B1-97C7F5A712A2}" type="slidenum">
              <a:rPr lang="en-GB" altLang="fi-FI" smtClean="0"/>
              <a:pPr/>
              <a:t>34</a:t>
            </a:fld>
            <a:endParaRPr lang="en-GB" altLang="fi-FI"/>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4E32-666B-4BF9-A8BA-1A39D92930F5}"/>
              </a:ext>
            </a:extLst>
          </p:cNvPr>
          <p:cNvSpPr>
            <a:spLocks noGrp="1"/>
          </p:cNvSpPr>
          <p:nvPr>
            <p:ph type="title"/>
          </p:nvPr>
        </p:nvSpPr>
        <p:spPr>
          <a:xfrm>
            <a:off x="466725" y="115888"/>
            <a:ext cx="8353425" cy="1296987"/>
          </a:xfrm>
          <a:solidFill>
            <a:schemeClr val="accent6"/>
          </a:solidFill>
        </p:spPr>
        <p:txBody>
          <a:bodyPr/>
          <a:lstStyle/>
          <a:p>
            <a:pPr>
              <a:defRPr/>
            </a:pPr>
            <a:r>
              <a:rPr lang="en-GB" dirty="0">
                <a:solidFill>
                  <a:schemeClr val="bg1"/>
                </a:solidFill>
              </a:rPr>
              <a:t>Conclusions: Wellbeing and Intersectionality</a:t>
            </a:r>
          </a:p>
        </p:txBody>
      </p:sp>
      <p:sp>
        <p:nvSpPr>
          <p:cNvPr id="3" name="Content Placeholder 2">
            <a:extLst>
              <a:ext uri="{FF2B5EF4-FFF2-40B4-BE49-F238E27FC236}">
                <a16:creationId xmlns:a16="http://schemas.microsoft.com/office/drawing/2014/main" id="{7997B0AC-3E68-4A66-B66F-0135580A2B50}"/>
              </a:ext>
            </a:extLst>
          </p:cNvPr>
          <p:cNvSpPr>
            <a:spLocks noGrp="1"/>
          </p:cNvSpPr>
          <p:nvPr>
            <p:ph idx="1"/>
          </p:nvPr>
        </p:nvSpPr>
        <p:spPr>
          <a:xfrm>
            <a:off x="466725" y="1628775"/>
            <a:ext cx="8353425" cy="4668838"/>
          </a:xfrm>
        </p:spPr>
        <p:txBody>
          <a:bodyPr/>
          <a:lstStyle/>
          <a:p>
            <a:pPr marL="457200" indent="-457200">
              <a:buFont typeface="Arial" panose="020B0604020202020204" pitchFamily="34" charset="0"/>
              <a:buChar char="•"/>
              <a:defRPr/>
            </a:pPr>
            <a:r>
              <a:rPr lang="en-GB" sz="2800" dirty="0"/>
              <a:t>Children’s wellbeing is dependent on their positioning, which enables:	</a:t>
            </a:r>
          </a:p>
          <a:p>
            <a:pPr marL="860425" lvl="3" indent="-457200">
              <a:buFont typeface="Arial" panose="020B0604020202020204" pitchFamily="34" charset="0"/>
              <a:buChar char="•"/>
              <a:defRPr/>
            </a:pPr>
            <a:r>
              <a:rPr lang="en-GB" sz="2800" dirty="0"/>
              <a:t>Constrained agency</a:t>
            </a:r>
          </a:p>
          <a:p>
            <a:pPr marL="860425" lvl="3" indent="-457200">
              <a:buFont typeface="Arial" panose="020B0604020202020204" pitchFamily="34" charset="0"/>
              <a:buChar char="•"/>
              <a:defRPr/>
            </a:pPr>
            <a:r>
              <a:rPr lang="en-GB" sz="2800" dirty="0"/>
              <a:t>Negative/favourable treatment by other people </a:t>
            </a:r>
          </a:p>
          <a:p>
            <a:pPr marL="457200" indent="-457200">
              <a:buFont typeface="Arial" panose="020B0604020202020204" pitchFamily="34" charset="0"/>
              <a:buChar char="•"/>
              <a:defRPr/>
            </a:pPr>
            <a:r>
              <a:rPr lang="en-GB" sz="2800" dirty="0"/>
              <a:t>State policies</a:t>
            </a:r>
          </a:p>
          <a:p>
            <a:pPr marL="457200" indent="-457200">
              <a:buFont typeface="Arial" panose="020B0604020202020204" pitchFamily="34" charset="0"/>
              <a:buChar char="•"/>
              <a:defRPr/>
            </a:pPr>
            <a:r>
              <a:rPr lang="en-GB" sz="2800"/>
              <a:t>Intersectionality is central </a:t>
            </a:r>
            <a:r>
              <a:rPr lang="en-GB" sz="2800" dirty="0"/>
              <a:t>to understanding young people’s practices in ‘</a:t>
            </a:r>
            <a:r>
              <a:rPr lang="en-GB" sz="2800" dirty="0" err="1"/>
              <a:t>postmigration</a:t>
            </a:r>
            <a:r>
              <a:rPr lang="en-GB" sz="2800" dirty="0"/>
              <a:t>’ Finland 3.0</a:t>
            </a:r>
          </a:p>
          <a:p>
            <a:pPr marL="457200" indent="-457200">
              <a:buFont typeface="Arial" panose="020B0604020202020204" pitchFamily="34" charset="0"/>
              <a:buChar char="•"/>
              <a:defRPr/>
            </a:pPr>
            <a:r>
              <a:rPr lang="en-GB" sz="2800" dirty="0" err="1"/>
              <a:t>Shefer</a:t>
            </a:r>
            <a:r>
              <a:rPr lang="en-GB" sz="2800" dirty="0"/>
              <a:t> et al., (2018) </a:t>
            </a:r>
            <a:r>
              <a:rPr lang="en-GB" sz="2800" i="1" dirty="0"/>
              <a:t>Engaging youth in activism</a:t>
            </a:r>
            <a:r>
              <a:rPr lang="en-GB" sz="2800" dirty="0"/>
              <a:t>…’ Recurrent theme.</a:t>
            </a:r>
          </a:p>
          <a:p>
            <a:pPr>
              <a:defRPr/>
            </a:pPr>
            <a:endParaRPr lang="en-GB" dirty="0"/>
          </a:p>
        </p:txBody>
      </p:sp>
      <p:sp>
        <p:nvSpPr>
          <p:cNvPr id="78852" name="Slide Number Placeholder 3">
            <a:extLst>
              <a:ext uri="{FF2B5EF4-FFF2-40B4-BE49-F238E27FC236}">
                <a16:creationId xmlns:a16="http://schemas.microsoft.com/office/drawing/2014/main" id="{BAAE38C3-18F5-41A0-A0D6-F16A760A4F9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CCD96D4-209D-47C8-88DC-BB9735255B2E}" type="slidenum">
              <a:rPr lang="en-GB" altLang="fi-FI" smtClean="0"/>
              <a:pPr/>
              <a:t>35</a:t>
            </a:fld>
            <a:endParaRPr lang="en-GB" altLang="fi-FI"/>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A7E31A2-3C12-42BA-B099-9808644E7AE4}"/>
              </a:ext>
            </a:extLst>
          </p:cNvPr>
          <p:cNvSpPr>
            <a:spLocks noGrp="1" noChangeArrowheads="1"/>
          </p:cNvSpPr>
          <p:nvPr>
            <p:ph type="title"/>
          </p:nvPr>
        </p:nvSpPr>
        <p:spPr>
          <a:xfrm>
            <a:off x="107950" y="260350"/>
            <a:ext cx="8856663" cy="1081088"/>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defRPr/>
            </a:pPr>
            <a:r>
              <a:rPr lang="en-GB" sz="3200" dirty="0"/>
              <a:t>Conclusions: Narratives of consumption essential to claiming ‘liveable lives’ (Butler, 2004) </a:t>
            </a:r>
            <a:br>
              <a:rPr lang="en-GB" dirty="0"/>
            </a:br>
            <a:endParaRPr lang="en-GB" dirty="0"/>
          </a:p>
        </p:txBody>
      </p:sp>
      <p:sp>
        <p:nvSpPr>
          <p:cNvPr id="79875" name="Rectangle 3">
            <a:extLst>
              <a:ext uri="{FF2B5EF4-FFF2-40B4-BE49-F238E27FC236}">
                <a16:creationId xmlns:a16="http://schemas.microsoft.com/office/drawing/2014/main" id="{1516B668-D661-4DAE-B832-68785029B9BD}"/>
              </a:ext>
            </a:extLst>
          </p:cNvPr>
          <p:cNvSpPr>
            <a:spLocks noGrp="1" noChangeArrowheads="1"/>
          </p:cNvSpPr>
          <p:nvPr>
            <p:ph type="body" idx="1"/>
          </p:nvPr>
        </p:nvSpPr>
        <p:spPr>
          <a:xfrm>
            <a:off x="323850" y="1773238"/>
            <a:ext cx="8496300" cy="4824412"/>
          </a:xfrm>
        </p:spPr>
        <p:txBody>
          <a:bodyPr/>
          <a:lstStyle/>
          <a:p>
            <a:pPr eaLnBrk="1" hangingPunct="1">
              <a:buFontTx/>
              <a:buChar char="•"/>
            </a:pPr>
            <a:r>
              <a:rPr lang="en-GB" altLang="fi-FI" sz="2600"/>
              <a:t>Poverty and limited access to material resources limit young people's opportunities to take up the identities potentially available to them.</a:t>
            </a:r>
          </a:p>
          <a:p>
            <a:pPr eaLnBrk="1" hangingPunct="1">
              <a:buFontTx/>
              <a:buChar char="•"/>
            </a:pPr>
            <a:r>
              <a:rPr lang="en-GB" altLang="fi-FI" sz="2600"/>
              <a:t>Contradictory possibilities for technology in children’s lives– utility of a ‘common world’ perspective.</a:t>
            </a:r>
          </a:p>
          <a:p>
            <a:pPr eaLnBrk="1" hangingPunct="1">
              <a:buFontTx/>
              <a:buChar char="•"/>
            </a:pPr>
            <a:r>
              <a:rPr lang="en-GB" altLang="fi-FI" sz="2600"/>
              <a:t>Technology and everyday lives are inextricably linked, particularly for those with more material resources.</a:t>
            </a:r>
          </a:p>
          <a:p>
            <a:pPr eaLnBrk="1" hangingPunct="1">
              <a:buFontTx/>
              <a:buChar char="•"/>
            </a:pPr>
            <a:r>
              <a:rPr lang="en-GB" altLang="fi-FI" sz="2600"/>
              <a:t> Technological affordances enable virtual expansion of home spaces and protect from outside environments.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EA30-1D15-4076-8587-8A73F165ADD8}"/>
              </a:ext>
            </a:extLst>
          </p:cNvPr>
          <p:cNvSpPr>
            <a:spLocks noGrp="1"/>
          </p:cNvSpPr>
          <p:nvPr>
            <p:ph type="title"/>
          </p:nvPr>
        </p:nvSpPr>
        <p:spPr>
          <a:xfrm>
            <a:off x="0" y="44450"/>
            <a:ext cx="9109075" cy="1223963"/>
          </a:xfrm>
          <a:solidFill>
            <a:schemeClr val="bg2"/>
          </a:solidFill>
        </p:spPr>
        <p:txBody>
          <a:bodyPr rtlCol="0">
            <a:normAutofit fontScale="90000"/>
          </a:bodyPr>
          <a:lstStyle/>
          <a:p>
            <a:pPr eaLnBrk="1" fontAlgn="auto" hangingPunct="1">
              <a:spcAft>
                <a:spcPts val="0"/>
              </a:spcAft>
              <a:defRPr/>
            </a:pPr>
            <a:r>
              <a:rPr lang="en-US" dirty="0" err="1"/>
              <a:t>Chimamanda</a:t>
            </a:r>
            <a:r>
              <a:rPr lang="en-US" dirty="0"/>
              <a:t> </a:t>
            </a:r>
            <a:r>
              <a:rPr lang="en-US" dirty="0" err="1"/>
              <a:t>Ngozi</a:t>
            </a:r>
            <a:r>
              <a:rPr lang="en-US" dirty="0"/>
              <a:t> </a:t>
            </a:r>
            <a:r>
              <a:rPr lang="en-US" dirty="0" err="1"/>
              <a:t>Adichie</a:t>
            </a:r>
            <a:r>
              <a:rPr lang="en-US" dirty="0"/>
              <a:t> TED Global 2009 </a:t>
            </a:r>
            <a:r>
              <a:rPr lang="en-US" b="1" dirty="0"/>
              <a:t>The danger of a single story</a:t>
            </a:r>
            <a:br>
              <a:rPr lang="en-US" dirty="0"/>
            </a:br>
            <a:endParaRPr lang="en-US" dirty="0"/>
          </a:p>
        </p:txBody>
      </p:sp>
      <p:sp>
        <p:nvSpPr>
          <p:cNvPr id="3" name="Content Placeholder 2">
            <a:extLst>
              <a:ext uri="{FF2B5EF4-FFF2-40B4-BE49-F238E27FC236}">
                <a16:creationId xmlns:a16="http://schemas.microsoft.com/office/drawing/2014/main" id="{16C23EA2-0F9B-4A72-B34D-2EA363222F8E}"/>
              </a:ext>
            </a:extLst>
          </p:cNvPr>
          <p:cNvSpPr>
            <a:spLocks noGrp="1"/>
          </p:cNvSpPr>
          <p:nvPr>
            <p:ph idx="1"/>
          </p:nvPr>
        </p:nvSpPr>
        <p:spPr>
          <a:xfrm>
            <a:off x="323850" y="1412875"/>
            <a:ext cx="8569325" cy="5329238"/>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GB" sz="2200" dirty="0"/>
              <a:t>…What this demonstrates, I think, is how impressionable and vulnerable we are in the face of a story, particularly as children. Because all I had read were books in which characters were foreign, I had become convinced that books by their very nature had to have foreigners in them and had to be about things with which I could not personally identify. </a:t>
            </a:r>
          </a:p>
          <a:p>
            <a:pPr marL="0" indent="0" eaLnBrk="1" fontAlgn="auto" hangingPunct="1">
              <a:spcAft>
                <a:spcPts val="0"/>
              </a:spcAft>
              <a:buFont typeface="Arial" panose="020B0604020202020204" pitchFamily="34" charset="0"/>
              <a:buNone/>
              <a:defRPr/>
            </a:pPr>
            <a:r>
              <a:rPr lang="en-GB" sz="2200" dirty="0"/>
              <a:t>Now, things changed when I discovered African books…. I realized that people like me, girls with skin the </a:t>
            </a:r>
            <a:r>
              <a:rPr lang="en-GB" sz="2200" dirty="0" err="1"/>
              <a:t>color</a:t>
            </a:r>
            <a:r>
              <a:rPr lang="en-GB" sz="2200" dirty="0"/>
              <a:t> of chocolate, whose kinky hair could not form ponytails, could also exist in literature. I started to write about things I recognized. </a:t>
            </a:r>
          </a:p>
          <a:p>
            <a:pPr marL="0" indent="0" eaLnBrk="1" fontAlgn="auto" hangingPunct="1">
              <a:spcAft>
                <a:spcPts val="0"/>
              </a:spcAft>
              <a:buFont typeface="Arial" panose="020B0604020202020204" pitchFamily="34" charset="0"/>
              <a:buNone/>
              <a:defRPr/>
            </a:pPr>
            <a:r>
              <a:rPr lang="en-GB" sz="2200" dirty="0"/>
              <a:t>Now, I loved those American and British books I read. They stirred my imagination. They opened up new worlds for me. But the unintended consequence was that I did not know that people like me could exist in literature. So what the discovery of African writers did for me was this: It saved me from having a single story of what books are.</a:t>
            </a:r>
          </a:p>
          <a:p>
            <a:pPr eaLnBrk="1" fontAlgn="auto" hangingPunct="1">
              <a:spcAft>
                <a:spcPts val="0"/>
              </a:spcAft>
              <a:defRPr/>
            </a:pPr>
            <a:r>
              <a:rPr lang="en-GB" sz="3300" dirty="0"/>
              <a:t>Importance of polyphony and understanding of multiplicity and complexity for holistic understanding of failing identities.</a:t>
            </a:r>
            <a:endParaRPr lang="en-US" sz="3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C707-B387-45FF-8513-F3AAE1A4289C}"/>
              </a:ext>
            </a:extLst>
          </p:cNvPr>
          <p:cNvSpPr>
            <a:spLocks noGrp="1"/>
          </p:cNvSpPr>
          <p:nvPr>
            <p:ph type="title"/>
          </p:nvPr>
        </p:nvSpPr>
        <p:spPr>
          <a:xfrm>
            <a:off x="0" y="44450"/>
            <a:ext cx="9109075" cy="1223963"/>
          </a:xfrm>
          <a:solidFill>
            <a:schemeClr val="tx2">
              <a:lumMod val="75000"/>
              <a:lumOff val="25000"/>
            </a:schemeClr>
          </a:solidFill>
        </p:spPr>
        <p:txBody>
          <a:bodyPr/>
          <a:lstStyle/>
          <a:p>
            <a:pPr>
              <a:defRPr/>
            </a:pPr>
            <a:r>
              <a:rPr lang="en-GB" dirty="0">
                <a:solidFill>
                  <a:schemeClr val="bg1"/>
                </a:solidFill>
              </a:rPr>
              <a:t>Intersectional approach: white Finnish “unmarked” perspectives (</a:t>
            </a:r>
            <a:r>
              <a:rPr lang="en-GB" dirty="0" err="1">
                <a:solidFill>
                  <a:schemeClr val="bg1"/>
                </a:solidFill>
              </a:rPr>
              <a:t>Aaltonen</a:t>
            </a:r>
            <a:r>
              <a:rPr lang="en-GB" dirty="0">
                <a:solidFill>
                  <a:schemeClr val="bg1"/>
                </a:solidFill>
              </a:rPr>
              <a:t>)</a:t>
            </a:r>
          </a:p>
        </p:txBody>
      </p:sp>
      <p:sp>
        <p:nvSpPr>
          <p:cNvPr id="43011" name="Content Placeholder 2">
            <a:extLst>
              <a:ext uri="{FF2B5EF4-FFF2-40B4-BE49-F238E27FC236}">
                <a16:creationId xmlns:a16="http://schemas.microsoft.com/office/drawing/2014/main" id="{09B4664B-C8F6-4308-A316-4C67DC49499F}"/>
              </a:ext>
            </a:extLst>
          </p:cNvPr>
          <p:cNvSpPr>
            <a:spLocks noGrp="1"/>
          </p:cNvSpPr>
          <p:nvPr>
            <p:ph idx="1"/>
          </p:nvPr>
        </p:nvSpPr>
        <p:spPr bwMode="auto">
          <a:xfrm>
            <a:off x="457200" y="1484313"/>
            <a:ext cx="8229600" cy="48974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GB" altLang="en-US" dirty="0">
                <a:latin typeface="Helvetica" panose="020B0604020202020204" pitchFamily="34" charset="0"/>
                <a:cs typeface="Helvetica" panose="020B0604020202020204" pitchFamily="34" charset="0"/>
              </a:rPr>
              <a:t>SA: Many girls told how boys grab their behind in a disco.</a:t>
            </a:r>
          </a:p>
          <a:p>
            <a:pPr marL="0" indent="0">
              <a:buFont typeface="Arial" panose="020B0604020202020204" pitchFamily="34" charset="0"/>
              <a:buNone/>
              <a:defRPr/>
            </a:pPr>
            <a:r>
              <a:rPr lang="en-GB" altLang="en-US" dirty="0">
                <a:latin typeface="Helvetica" panose="020B0604020202020204" pitchFamily="34" charset="0"/>
                <a:cs typeface="Helvetica" panose="020B0604020202020204" pitchFamily="34" charset="0"/>
              </a:rPr>
              <a:t>BOY: There are Russians and Somalis there that explains it.</a:t>
            </a:r>
          </a:p>
          <a:p>
            <a:pPr marL="0" indent="0">
              <a:buFont typeface="Arial" panose="020B0604020202020204" pitchFamily="34" charset="0"/>
              <a:buNone/>
              <a:defRPr/>
            </a:pPr>
            <a:r>
              <a:rPr lang="en-GB" altLang="en-US" dirty="0">
                <a:latin typeface="Helvetica" panose="020B0604020202020204" pitchFamily="34" charset="0"/>
                <a:cs typeface="Helvetica" panose="020B0604020202020204" pitchFamily="34" charset="0"/>
              </a:rPr>
              <a:t>SA: Oh?</a:t>
            </a:r>
          </a:p>
          <a:p>
            <a:pPr marL="0" indent="0">
              <a:buFont typeface="Arial" panose="020B0604020202020204" pitchFamily="34" charset="0"/>
              <a:buNone/>
              <a:defRPr/>
            </a:pPr>
            <a:r>
              <a:rPr lang="en-GB" altLang="en-US" dirty="0">
                <a:latin typeface="Helvetica" panose="020B0604020202020204" pitchFamily="34" charset="0"/>
                <a:cs typeface="Helvetica" panose="020B0604020202020204" pitchFamily="34" charset="0"/>
              </a:rPr>
              <a:t>BOY: No, well, no, Finns do that too but in general Russians have bad morality and many Somalis then, they believe they are real studs (p. 170)</a:t>
            </a:r>
          </a:p>
          <a:p>
            <a:pPr>
              <a:defRPr/>
            </a:pPr>
            <a:r>
              <a:rPr lang="en-GB" altLang="en-US" sz="2000" dirty="0">
                <a:latin typeface="Helvetica" panose="020B0604020202020204" pitchFamily="34" charset="0"/>
                <a:cs typeface="Helvetica" panose="020B0604020202020204" pitchFamily="34" charset="0"/>
              </a:rPr>
              <a:t>c.f. O'Neill, Rachel. </a:t>
            </a:r>
            <a:r>
              <a:rPr lang="en-GB" altLang="en-US" sz="2000" b="1" dirty="0">
                <a:latin typeface="Helvetica" panose="020B0604020202020204" pitchFamily="34" charset="0"/>
                <a:cs typeface="Helvetica" panose="020B0604020202020204" pitchFamily="34" charset="0"/>
              </a:rPr>
              <a:t>Seduction: men, masculinity and mediated intimacy. </a:t>
            </a:r>
            <a:r>
              <a:rPr lang="en-GB" altLang="en-US" sz="2000" dirty="0">
                <a:latin typeface="Helvetica" panose="020B0604020202020204" pitchFamily="34" charset="0"/>
                <a:cs typeface="Helvetica" panose="020B0604020202020204" pitchFamily="34" charset="0"/>
              </a:rPr>
              <a:t>John Wiley &amp; Sons, 2018.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307963-699B-4DB4-9BD0-66AE5585C2B3}"/>
              </a:ext>
            </a:extLst>
          </p:cNvPr>
          <p:cNvSpPr>
            <a:spLocks noGrp="1"/>
          </p:cNvSpPr>
          <p:nvPr>
            <p:ph type="title"/>
          </p:nvPr>
        </p:nvSpPr>
        <p:spPr>
          <a:xfrm>
            <a:off x="250825" y="115888"/>
            <a:ext cx="8642350" cy="1152525"/>
          </a:xfrm>
          <a:solidFill>
            <a:schemeClr val="tx2">
              <a:lumMod val="75000"/>
              <a:lumOff val="25000"/>
            </a:schemeClr>
          </a:solidFill>
        </p:spPr>
        <p:txBody>
          <a:bodyPr/>
          <a:lstStyle/>
          <a:p>
            <a:pPr>
              <a:defRPr/>
            </a:pPr>
            <a:r>
              <a:rPr lang="en-GB" dirty="0">
                <a:solidFill>
                  <a:schemeClr val="bg1"/>
                </a:solidFill>
              </a:rPr>
              <a:t>Intersectional perspectives on young people’s wellbeing</a:t>
            </a:r>
            <a:r>
              <a:rPr lang="en-GB" dirty="0"/>
              <a:t>. </a:t>
            </a:r>
          </a:p>
        </p:txBody>
      </p:sp>
      <p:sp>
        <p:nvSpPr>
          <p:cNvPr id="3" name="Text Placeholder 2">
            <a:extLst>
              <a:ext uri="{FF2B5EF4-FFF2-40B4-BE49-F238E27FC236}">
                <a16:creationId xmlns:a16="http://schemas.microsoft.com/office/drawing/2014/main" id="{216F3B67-A7B2-4DE4-BB6E-D3B338C622B3}"/>
              </a:ext>
            </a:extLst>
          </p:cNvPr>
          <p:cNvSpPr>
            <a:spLocks noGrp="1"/>
          </p:cNvSpPr>
          <p:nvPr>
            <p:ph idx="1"/>
          </p:nvPr>
        </p:nvSpPr>
        <p:spPr>
          <a:xfrm>
            <a:off x="457200" y="1484313"/>
            <a:ext cx="8229600" cy="4641850"/>
          </a:xfrm>
        </p:spPr>
        <p:txBody>
          <a:bodyPr/>
          <a:lstStyle/>
          <a:p>
            <a:pPr marL="0" indent="0" algn="ctr">
              <a:buFont typeface="Arial" panose="020B0604020202020204" pitchFamily="34" charset="0"/>
              <a:buNone/>
              <a:defRPr/>
            </a:pPr>
            <a:r>
              <a:rPr lang="en-GB" sz="4000" b="1" dirty="0"/>
              <a:t>Outline of talk</a:t>
            </a:r>
          </a:p>
          <a:p>
            <a:pPr marL="457200" indent="-457200">
              <a:buFont typeface="+mj-lt"/>
              <a:buAutoNum type="arabicPeriod"/>
              <a:defRPr/>
            </a:pPr>
            <a:r>
              <a:rPr lang="en-GB" dirty="0"/>
              <a:t>Wellbeing and intersectionality </a:t>
            </a:r>
          </a:p>
          <a:p>
            <a:pPr marL="457200" indent="-457200">
              <a:buFont typeface="+mj-lt"/>
              <a:buAutoNum type="arabicPeriod"/>
              <a:defRPr/>
            </a:pPr>
            <a:r>
              <a:rPr lang="en-GB" dirty="0"/>
              <a:t>Capacities/Agency of young people &amp; obstacles that hamper their engagement with society. </a:t>
            </a:r>
          </a:p>
          <a:p>
            <a:pPr marL="457200" indent="-457200">
              <a:buFont typeface="+mj-lt"/>
              <a:buAutoNum type="arabicPeriod"/>
              <a:defRPr/>
            </a:pPr>
            <a:r>
              <a:rPr lang="en-GB" dirty="0"/>
              <a:t>Children's intersectional negotiations of environment and computers.</a:t>
            </a:r>
          </a:p>
          <a:p>
            <a:pPr>
              <a:defRPr/>
            </a:pPr>
            <a:endParaRPr lang="en-GB" dirty="0"/>
          </a:p>
        </p:txBody>
      </p:sp>
      <p:sp>
        <p:nvSpPr>
          <p:cNvPr id="5" name="Left Arrow 4">
            <a:extLst>
              <a:ext uri="{FF2B5EF4-FFF2-40B4-BE49-F238E27FC236}">
                <a16:creationId xmlns:a16="http://schemas.microsoft.com/office/drawing/2014/main" id="{2C1E03C0-1CE7-4FAE-A02B-2627D103E8CC}"/>
              </a:ext>
            </a:extLst>
          </p:cNvPr>
          <p:cNvSpPr/>
          <p:nvPr/>
        </p:nvSpPr>
        <p:spPr>
          <a:xfrm>
            <a:off x="7092950" y="2276475"/>
            <a:ext cx="979488" cy="484188"/>
          </a:xfrm>
          <a:prstGeom prst="leftArrow">
            <a:avLst/>
          </a:prstGeom>
          <a:solidFill>
            <a:schemeClr val="accent6"/>
          </a:solidFill>
          <a:ln>
            <a:solidFill>
              <a:srgbClr val="0070C0"/>
            </a:solidFill>
          </a:ln>
        </p:spPr>
        <p:style>
          <a:lnRef idx="2">
            <a:schemeClr val="accent2"/>
          </a:lnRef>
          <a:fillRef idx="1">
            <a:schemeClr val="lt1"/>
          </a:fillRef>
          <a:effectRef idx="0">
            <a:schemeClr val="accent2"/>
          </a:effectRef>
          <a:fontRef idx="minor">
            <a:schemeClr val="dk1"/>
          </a:fontRef>
        </p:style>
        <p:txBody>
          <a:bodyPr anchor="ctr"/>
          <a:lstStyle/>
          <a:p>
            <a:pPr algn="ctr" defTabSz="457200">
              <a:defRPr/>
            </a:pPr>
            <a:endParaRPr lang="en-GB"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9">
            <a:extLst>
              <a:ext uri="{FF2B5EF4-FFF2-40B4-BE49-F238E27FC236}">
                <a16:creationId xmlns:a16="http://schemas.microsoft.com/office/drawing/2014/main" id="{3AC9872A-8442-4722-BC73-3D84B85FD8A0}"/>
              </a:ext>
            </a:extLst>
          </p:cNvPr>
          <p:cNvSpPr>
            <a:spLocks noGrp="1"/>
          </p:cNvSpPr>
          <p:nvPr>
            <p:ph type="title"/>
          </p:nvPr>
        </p:nvSpPr>
        <p:spPr>
          <a:xfrm>
            <a:off x="0" y="0"/>
            <a:ext cx="7596188" cy="1628775"/>
          </a:xfrm>
          <a:solidFill>
            <a:srgbClr val="004D95"/>
          </a:solidFill>
        </p:spPr>
        <p:txBody>
          <a:bodyPr/>
          <a:lstStyle/>
          <a:p>
            <a:r>
              <a:rPr lang="en-GB" altLang="en-US">
                <a:solidFill>
                  <a:schemeClr val="bg1"/>
                </a:solidFill>
              </a:rPr>
              <a:t>The Equal Rights Review, Vol. Sixteen (2016) pp. 210-211</a:t>
            </a:r>
            <a:br>
              <a:rPr lang="en-GB" altLang="en-US">
                <a:solidFill>
                  <a:schemeClr val="bg1"/>
                </a:solidFill>
              </a:rPr>
            </a:br>
            <a:endParaRPr lang="en-GB" altLang="en-US">
              <a:solidFill>
                <a:schemeClr val="bg1"/>
              </a:solidFill>
            </a:endParaRPr>
          </a:p>
        </p:txBody>
      </p:sp>
      <p:pic>
        <p:nvPicPr>
          <p:cNvPr id="45059" name="Content Placeholder 3">
            <a:extLst>
              <a:ext uri="{FF2B5EF4-FFF2-40B4-BE49-F238E27FC236}">
                <a16:creationId xmlns:a16="http://schemas.microsoft.com/office/drawing/2014/main" id="{0570E083-809B-47BD-B142-F8CE7DB210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0"/>
            <a:ext cx="1547812"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ABE24ADA-85EE-41C1-A98B-D16AC2444C97}"/>
              </a:ext>
            </a:extLst>
          </p:cNvPr>
          <p:cNvSpPr>
            <a:spLocks noGrp="1"/>
          </p:cNvSpPr>
          <p:nvPr>
            <p:ph idx="1"/>
          </p:nvPr>
        </p:nvSpPr>
        <p:spPr>
          <a:xfrm>
            <a:off x="250825" y="1628775"/>
            <a:ext cx="8569325" cy="5040313"/>
          </a:xfrm>
          <a:solidFill>
            <a:schemeClr val="accent5">
              <a:lumMod val="50000"/>
            </a:schemeClr>
          </a:solidFill>
        </p:spPr>
        <p:txBody>
          <a:bodyPr/>
          <a:lstStyle/>
          <a:p>
            <a:pPr>
              <a:defRPr/>
            </a:pPr>
            <a:r>
              <a:rPr lang="en-GB" sz="2000" dirty="0" err="1"/>
              <a:t>Kimberlé</a:t>
            </a:r>
            <a:r>
              <a:rPr lang="en-GB" sz="2000" dirty="0"/>
              <a:t> Crenshaw: </a:t>
            </a:r>
            <a:r>
              <a:rPr lang="en-GB" sz="2200" b="0" dirty="0"/>
              <a:t>I think of intersectionality as a term that captures the fact that systems of oppression are not singular; they overlap and intersect in the same way that power does. …the understanding of any of these systems (e.g. race, class, gender) is rendered incomplete if little attention is paid to the ways in which sub-groups within larger groups experience subordinating structures…One thing that has been missing in the uptake of intersectionality is recognition that it is a relationship between identities – that is a social categorisation – and structures. Some talk about intersectionality solely as a marker of multiple identities and others talk about intersectionality solely in terms of structures. The point is that structures are made legible through their impact on particular people, and particular people are situated within these structures in marginalised and subordinated ways because of who they are seen to be. They are not separate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BE6E7C5-C833-4172-92FA-1F1C6CFA95CB}"/>
              </a:ext>
            </a:extLst>
          </p:cNvPr>
          <p:cNvSpPr>
            <a:spLocks noGrp="1" noChangeArrowheads="1"/>
          </p:cNvSpPr>
          <p:nvPr>
            <p:ph type="title"/>
          </p:nvPr>
        </p:nvSpPr>
        <p:spPr>
          <a:xfrm>
            <a:off x="0" y="0"/>
            <a:ext cx="9144000" cy="1268413"/>
          </a:xfrm>
          <a:solidFill>
            <a:schemeClr val="tx2">
              <a:lumMod val="75000"/>
              <a:lumOff val="25000"/>
            </a:schemeClr>
          </a:solidFill>
        </p:spPr>
        <p:txBody>
          <a:bodyPr/>
          <a:lstStyle/>
          <a:p>
            <a:pPr eaLnBrk="1" hangingPunct="1">
              <a:defRPr/>
            </a:pPr>
            <a:r>
              <a:rPr lang="da-DK" altLang="en-US" sz="3600" dirty="0">
                <a:solidFill>
                  <a:schemeClr val="bg1"/>
                </a:solidFill>
              </a:rPr>
              <a:t>Intersectionality approaches the complexity of everyday practices &amp; identities</a:t>
            </a:r>
          </a:p>
        </p:txBody>
      </p:sp>
      <p:sp>
        <p:nvSpPr>
          <p:cNvPr id="46083" name="Rectangle 3">
            <a:extLst>
              <a:ext uri="{FF2B5EF4-FFF2-40B4-BE49-F238E27FC236}">
                <a16:creationId xmlns:a16="http://schemas.microsoft.com/office/drawing/2014/main" id="{AA5E5CB6-A84A-4C15-AFAD-20594C09CCB3}"/>
              </a:ext>
            </a:extLst>
          </p:cNvPr>
          <p:cNvSpPr>
            <a:spLocks noGrp="1" noChangeArrowheads="1"/>
          </p:cNvSpPr>
          <p:nvPr>
            <p:ph type="body" idx="1"/>
          </p:nvPr>
        </p:nvSpPr>
        <p:spPr bwMode="auto">
          <a:xfrm>
            <a:off x="179388" y="1412875"/>
            <a:ext cx="8785225" cy="4460875"/>
          </a:xfrm>
          <a:solidFill>
            <a:srgbClr val="2EC8D5"/>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da-DK" altLang="en-US" sz="2800">
                <a:latin typeface="Helvetica" panose="020B0604020202020204" pitchFamily="34" charset="0"/>
                <a:cs typeface="Helvetica" panose="020B0604020202020204" pitchFamily="34" charset="0"/>
              </a:rPr>
              <a:t>Disrupts additive or multiplicative models.</a:t>
            </a:r>
          </a:p>
          <a:p>
            <a:pPr eaLnBrk="1" hangingPunct="1"/>
            <a:r>
              <a:rPr lang="da-DK" altLang="en-US" sz="2800">
                <a:latin typeface="Helvetica" panose="020B0604020202020204" pitchFamily="34" charset="0"/>
                <a:cs typeface="Helvetica" panose="020B0604020202020204" pitchFamily="34" charset="0"/>
              </a:rPr>
              <a:t>Categories as dynamic &amp; mutually constitutive</a:t>
            </a:r>
          </a:p>
          <a:p>
            <a:pPr eaLnBrk="1" hangingPunct="1"/>
            <a:r>
              <a:rPr lang="da-DK" altLang="en-US" sz="2800">
                <a:latin typeface="Helvetica" panose="020B0604020202020204" pitchFamily="34" charset="0"/>
                <a:cs typeface="Helvetica" panose="020B0604020202020204" pitchFamily="34" charset="0"/>
              </a:rPr>
              <a:t>Focus on inequalities as dynamic &amp; not as properties of people.</a:t>
            </a:r>
          </a:p>
          <a:p>
            <a:pPr eaLnBrk="1" hangingPunct="1"/>
            <a:r>
              <a:rPr lang="da-DK" altLang="en-US" sz="2800">
                <a:latin typeface="Helvetica" panose="020B0604020202020204" pitchFamily="34" charset="0"/>
                <a:cs typeface="Helvetica" panose="020B0604020202020204" pitchFamily="34" charset="0"/>
              </a:rPr>
              <a:t>Recognises multiple social positioning, intragroup differences &amp; intergroup commonalities.</a:t>
            </a:r>
          </a:p>
          <a:p>
            <a:pPr eaLnBrk="1" hangingPunct="1"/>
            <a:r>
              <a:rPr lang="da-DK" altLang="en-US" sz="2800">
                <a:latin typeface="Helvetica" panose="020B0604020202020204" pitchFamily="34" charset="0"/>
                <a:cs typeface="Helvetica" panose="020B0604020202020204" pitchFamily="34" charset="0"/>
              </a:rPr>
              <a:t>Focus on structural positioning and structure as non-determinist.</a:t>
            </a:r>
          </a:p>
          <a:p>
            <a:pPr lvl="1" eaLnBrk="1" hangingPunct="1"/>
            <a:r>
              <a:rPr lang="da-DK" altLang="en-US">
                <a:latin typeface="Helvetica" panose="020B0604020202020204" pitchFamily="34" charset="0"/>
                <a:cs typeface="Helvetica" panose="020B0604020202020204" pitchFamily="34" charset="0"/>
              </a:rPr>
              <a:t>Histories and everyday practices important.</a:t>
            </a:r>
          </a:p>
        </p:txBody>
      </p:sp>
      <p:sp>
        <p:nvSpPr>
          <p:cNvPr id="4" name="Rectangle 3">
            <a:extLst>
              <a:ext uri="{FF2B5EF4-FFF2-40B4-BE49-F238E27FC236}">
                <a16:creationId xmlns:a16="http://schemas.microsoft.com/office/drawing/2014/main" id="{982AAF39-AC33-4F87-86BD-F0FCFADAAC0F}"/>
              </a:ext>
            </a:extLst>
          </p:cNvPr>
          <p:cNvSpPr/>
          <p:nvPr/>
        </p:nvSpPr>
        <p:spPr>
          <a:xfrm>
            <a:off x="250825" y="2565400"/>
            <a:ext cx="8281988" cy="4032250"/>
          </a:xfrm>
          <a:prstGeom prst="rect">
            <a:avLst/>
          </a:prstGeom>
          <a:solidFill>
            <a:srgbClr val="FFC000"/>
          </a:solidFill>
          <a:ln w="25400" cap="flat" cmpd="sng" algn="ctr">
            <a:solidFill>
              <a:srgbClr val="D9F4F3">
                <a:shade val="50000"/>
              </a:srgbClr>
            </a:solidFill>
            <a:prstDash val="solid"/>
          </a:ln>
          <a:effectLst/>
        </p:spPr>
        <p:txBody>
          <a:bodyPr anchor="ctr"/>
          <a:lstStyle/>
          <a:p>
            <a:pPr eaLnBrk="1" fontAlgn="auto" hangingPunct="1">
              <a:spcBef>
                <a:spcPts val="0"/>
              </a:spcBef>
              <a:spcAft>
                <a:spcPts val="0"/>
              </a:spcAft>
              <a:defRPr/>
            </a:pPr>
            <a:r>
              <a:rPr lang="en-GB" sz="3200" kern="0" dirty="0">
                <a:solidFill>
                  <a:srgbClr val="000000"/>
                </a:solidFill>
                <a:latin typeface="Arial"/>
                <a:ea typeface="+mn-ea"/>
              </a:rPr>
              <a:t>Have to be viewed “… not as distinct but always permeated by other categories, fluid and changing, always in the process of being created by dynamics of power …” (Cho, Crenshaw and McCall, 2013, p.795)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a:extLst>
              <a:ext uri="{FF2B5EF4-FFF2-40B4-BE49-F238E27FC236}">
                <a16:creationId xmlns:a16="http://schemas.microsoft.com/office/drawing/2014/main" id="{C98AE6C0-4E56-4687-A784-61D0E813EC02}"/>
              </a:ext>
            </a:extLst>
          </p:cNvPr>
          <p:cNvSpPr>
            <a:spLocks noGrp="1"/>
          </p:cNvSpPr>
          <p:nvPr>
            <p:ph type="title" idx="4294967295"/>
          </p:nvPr>
        </p:nvSpPr>
        <p:spPr bwMode="auto">
          <a:xfrm>
            <a:off x="1817688" y="1052513"/>
            <a:ext cx="5940425" cy="75565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Childhood wellbeing</a:t>
            </a:r>
            <a:endParaRPr lang="en-GB" altLang="en-US" sz="2100"/>
          </a:p>
        </p:txBody>
      </p:sp>
      <p:sp>
        <p:nvSpPr>
          <p:cNvPr id="13" name="Oval 12">
            <a:extLst>
              <a:ext uri="{FF2B5EF4-FFF2-40B4-BE49-F238E27FC236}">
                <a16:creationId xmlns:a16="http://schemas.microsoft.com/office/drawing/2014/main" id="{FFC8D9FB-EEF6-4693-94DD-8339985879D1}"/>
              </a:ext>
            </a:extLst>
          </p:cNvPr>
          <p:cNvSpPr/>
          <p:nvPr/>
        </p:nvSpPr>
        <p:spPr>
          <a:xfrm>
            <a:off x="1925638" y="3317875"/>
            <a:ext cx="6372225" cy="323056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buFontTx/>
              <a:buChar char="•"/>
              <a:defRPr/>
            </a:pPr>
            <a:r>
              <a:rPr lang="en-GB" dirty="0">
                <a:solidFill>
                  <a:srgbClr val="FFFFFF"/>
                </a:solidFill>
              </a:rPr>
              <a:t>UNICEF domains: material; health &amp; safety; education; peer and family relationships; behaviours and risks; subjective wellbeing.</a:t>
            </a:r>
          </a:p>
          <a:p>
            <a:pPr>
              <a:buFontTx/>
              <a:buChar char="•"/>
              <a:defRPr/>
            </a:pPr>
            <a:r>
              <a:rPr lang="en-GB" dirty="0">
                <a:solidFill>
                  <a:srgbClr val="FFFFFF"/>
                </a:solidFill>
              </a:rPr>
              <a:t>Pollard and Lee (2003) Too often the focus is on children’s deficits, not what they can do.</a:t>
            </a:r>
          </a:p>
          <a:p>
            <a:pPr>
              <a:buFont typeface="Arial" pitchFamily="34" charset="0"/>
              <a:buChar char="•"/>
              <a:defRPr/>
            </a:pPr>
            <a:endParaRPr lang="en-GB" sz="1725" dirty="0">
              <a:solidFill>
                <a:srgbClr val="FFFFFF"/>
              </a:solidFill>
            </a:endParaRPr>
          </a:p>
        </p:txBody>
      </p:sp>
      <p:sp>
        <p:nvSpPr>
          <p:cNvPr id="5" name="Rounded Rectangle 4">
            <a:extLst>
              <a:ext uri="{FF2B5EF4-FFF2-40B4-BE49-F238E27FC236}">
                <a16:creationId xmlns:a16="http://schemas.microsoft.com/office/drawing/2014/main" id="{6A626F03-AC9C-4DC2-B7D2-A2E50982DF46}"/>
              </a:ext>
            </a:extLst>
          </p:cNvPr>
          <p:cNvSpPr/>
          <p:nvPr/>
        </p:nvSpPr>
        <p:spPr>
          <a:xfrm>
            <a:off x="1143000" y="1862138"/>
            <a:ext cx="6858000" cy="189071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rgbClr val="FFFFFF"/>
                </a:solidFill>
              </a:rPr>
              <a:t>‘There is some emerging consensus that childhood wellbeing is multi-dimensional, should include dimensions of physical, emotional and social wellbeing; should focus on the immediate lives of children but also consider their future lives; and should incorporate some subjective as well as objective measures.’ (Statham and Chase, 2010)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CCC87C-F688-4C66-9A85-48F7EDA32461}"/>
              </a:ext>
            </a:extLst>
          </p:cNvPr>
          <p:cNvSpPr>
            <a:spLocks noGrp="1"/>
          </p:cNvSpPr>
          <p:nvPr>
            <p:ph type="title"/>
          </p:nvPr>
        </p:nvSpPr>
        <p:spPr>
          <a:xfrm>
            <a:off x="365125" y="949325"/>
            <a:ext cx="8374063" cy="841375"/>
          </a:xfrm>
          <a:solidFill>
            <a:schemeClr val="bg1"/>
          </a:solidFill>
        </p:spPr>
        <p:txBody>
          <a:bodyPr/>
          <a:lstStyle/>
          <a:p>
            <a:pPr>
              <a:defRPr/>
            </a:pPr>
            <a:r>
              <a:rPr lang="en-GB" altLang="en-US" sz="3300" b="0" kern="0" dirty="0">
                <a:solidFill>
                  <a:srgbClr val="054692"/>
                </a:solidFill>
              </a:rPr>
              <a:t>Wellbeing is a dynamic state</a:t>
            </a:r>
            <a:endParaRPr lang="en-GB" sz="3300" dirty="0"/>
          </a:p>
        </p:txBody>
      </p:sp>
      <p:pic>
        <p:nvPicPr>
          <p:cNvPr id="48131" name="Content Placeholder 4">
            <a:extLst>
              <a:ext uri="{FF2B5EF4-FFF2-40B4-BE49-F238E27FC236}">
                <a16:creationId xmlns:a16="http://schemas.microsoft.com/office/drawing/2014/main" id="{64F880F9-F19D-445C-84CA-55654877139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7563" y="2455863"/>
            <a:ext cx="4516437" cy="342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EF563FA6-D535-4DC0-A908-5D585695CE93}"/>
              </a:ext>
            </a:extLst>
          </p:cNvPr>
          <p:cNvSpPr>
            <a:spLocks noGrp="1"/>
          </p:cNvSpPr>
          <p:nvPr>
            <p:ph type="body" sz="half" idx="2"/>
          </p:nvPr>
        </p:nvSpPr>
        <p:spPr>
          <a:xfrm>
            <a:off x="457200" y="1933575"/>
            <a:ext cx="4170363" cy="3743325"/>
          </a:xfrm>
          <a:solidFill>
            <a:schemeClr val="tx2">
              <a:lumMod val="20000"/>
              <a:lumOff val="80000"/>
            </a:schemeClr>
          </a:solidFill>
        </p:spPr>
        <p:txBody>
          <a:bodyPr/>
          <a:lstStyle/>
          <a:p>
            <a:pPr marL="427434" lvl="2" indent="-257175">
              <a:buFont typeface="Wingdings" panose="05000000000000000000" pitchFamily="2" charset="2"/>
              <a:buChar char="q"/>
              <a:defRPr/>
            </a:pPr>
            <a:r>
              <a:rPr lang="en-GB" sz="1500" kern="0" dirty="0">
                <a:solidFill>
                  <a:srgbClr val="000000"/>
                </a:solidFill>
                <a:ea typeface="ＭＳ Ｐゴシック" pitchFamily="27" charset="-128"/>
              </a:rPr>
              <a:t>Linked to a desirable health, social and educational outcomes, including optimal development (NEF, 2004). </a:t>
            </a:r>
          </a:p>
          <a:p>
            <a:pPr marL="257175" indent="-257175">
              <a:defRPr/>
            </a:pPr>
            <a:r>
              <a:rPr lang="en-GB" sz="1575" b="1" kern="0" dirty="0">
                <a:solidFill>
                  <a:srgbClr val="000000"/>
                </a:solidFill>
                <a:ea typeface="ＭＳ Ｐゴシック" pitchFamily="27" charset="-128"/>
              </a:rPr>
              <a:t>Government Office for Science Foresight Report on Mental Capital and Wellbeing (2008) :</a:t>
            </a:r>
          </a:p>
          <a:p>
            <a:pPr marL="364331" lvl="2" indent="-194072">
              <a:buFont typeface="Arial" panose="020B0604020202020204" pitchFamily="34" charset="0"/>
              <a:buChar char="•"/>
              <a:defRPr/>
            </a:pPr>
            <a:r>
              <a:rPr lang="en-GB" sz="1650" kern="0" dirty="0">
                <a:solidFill>
                  <a:srgbClr val="000000"/>
                </a:solidFill>
                <a:ea typeface="ＭＳ Ｐゴシック" pitchFamily="27" charset="-128"/>
              </a:rPr>
              <a:t>Fulfil personal &amp; social goals &amp; achieve sense of purpose. </a:t>
            </a:r>
          </a:p>
          <a:p>
            <a:pPr marL="364331" lvl="2" indent="-194072">
              <a:buFont typeface="Arial" panose="020B0604020202020204" pitchFamily="34" charset="0"/>
              <a:buChar char="•"/>
              <a:defRPr/>
            </a:pPr>
            <a:r>
              <a:rPr lang="en-GB" sz="1650" kern="0" dirty="0">
                <a:solidFill>
                  <a:srgbClr val="000000"/>
                </a:solidFill>
                <a:ea typeface="ＭＳ Ｐゴシック" pitchFamily="27" charset="-128"/>
              </a:rPr>
              <a:t>‘to develop their potential, work productively &amp; creatively, build strong and positive relationships with others, &amp; contribute to their community.’</a:t>
            </a:r>
          </a:p>
          <a:p>
            <a:pPr marL="364331" lvl="2" indent="-194072">
              <a:buFont typeface="Arial" panose="020B0604020202020204" pitchFamily="34" charset="0"/>
              <a:buChar char="•"/>
              <a:defRPr/>
            </a:pPr>
            <a:r>
              <a:rPr lang="en-GB" sz="1650" kern="0" dirty="0">
                <a:solidFill>
                  <a:srgbClr val="000000"/>
                </a:solidFill>
                <a:ea typeface="ＭＳ Ｐゴシック" pitchFamily="27" charset="-128"/>
              </a:rPr>
              <a:t>Education &amp; learning as a route to wellbeing.</a:t>
            </a:r>
          </a:p>
          <a:p>
            <a:pPr>
              <a:defRPr/>
            </a:pPr>
            <a:endParaRPr lang="en-GB" dirty="0"/>
          </a:p>
        </p:txBody>
      </p:sp>
      <p:sp>
        <p:nvSpPr>
          <p:cNvPr id="48133" name="Slide Number Placeholder 3">
            <a:extLst>
              <a:ext uri="{FF2B5EF4-FFF2-40B4-BE49-F238E27FC236}">
                <a16:creationId xmlns:a16="http://schemas.microsoft.com/office/drawing/2014/main" id="{B36AE627-DEFE-4D9A-9225-8C96687B7A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8A237A-EEE0-4138-A883-BF428F1F965B}" type="slidenum">
              <a:rPr lang="en-GB" altLang="en-US" smtClean="0">
                <a:solidFill>
                  <a:srgbClr val="000000"/>
                </a:solidFill>
              </a:rPr>
              <a:pPr/>
              <a:t>9</a:t>
            </a:fld>
            <a:endParaRPr lang="en-GB" altLang="en-US">
              <a:solidFill>
                <a:srgbClr val="000000"/>
              </a:solidFill>
            </a:endParaRPr>
          </a:p>
        </p:txBody>
      </p:sp>
      <p:sp>
        <p:nvSpPr>
          <p:cNvPr id="2" name="Rectangle 1">
            <a:extLst>
              <a:ext uri="{FF2B5EF4-FFF2-40B4-BE49-F238E27FC236}">
                <a16:creationId xmlns:a16="http://schemas.microsoft.com/office/drawing/2014/main" id="{E5FB4AF9-54E6-4594-BDE3-242E060C81E5}"/>
              </a:ext>
            </a:extLst>
          </p:cNvPr>
          <p:cNvSpPr/>
          <p:nvPr/>
        </p:nvSpPr>
        <p:spPr>
          <a:xfrm>
            <a:off x="4859338" y="2133600"/>
            <a:ext cx="4227512"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t>Five postcards (New Economics Foundation, 2008)</a:t>
            </a:r>
          </a:p>
        </p:txBody>
      </p:sp>
    </p:spTree>
  </p:cSld>
  <p:clrMapOvr>
    <a:masterClrMapping/>
  </p:clrMapOvr>
</p:sld>
</file>

<file path=ppt/theme/theme1.xml><?xml version="1.0" encoding="utf-8"?>
<a:theme xmlns:a="http://schemas.openxmlformats.org/drawingml/2006/main" name="IOE_PowerPoint_final_sub-brand_revised_may_09(2)">
  <a:themeElements>
    <a:clrScheme name="Default Design 1">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lling_stories_UCL_lunchtime.ppt.pot [Compatibility Mode]" id="{B31F7BB7-02E4-430E-86E7-224BEF849C20}" vid="{28580B9C-E064-4EEB-9A9A-82EF687BA287}"/>
    </a:ext>
  </a:extLst>
</a:theme>
</file>

<file path=ppt/theme/theme3.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lling_stories_UCL_lunchtime.ppt.pot [Compatibility Mode]" id="{B31F7BB7-02E4-430E-86E7-224BEF849C20}" vid="{A6C6844E-1244-4264-81C7-BF67752976AB}"/>
    </a:ext>
  </a:extLst>
</a:theme>
</file>

<file path=ppt/theme/theme4.xml><?xml version="1.0" encoding="utf-8"?>
<a:theme xmlns:a="http://schemas.openxmlformats.org/drawingml/2006/main" name="us_powerpoint_white_template_ver2003[1]">
  <a:themeElements>
    <a:clrScheme name="Sussex_template 1">
      <a:dk1>
        <a:srgbClr val="000000"/>
      </a:dk1>
      <a:lt1>
        <a:srgbClr val="004846"/>
      </a:lt1>
      <a:dk2>
        <a:srgbClr val="FFFFFF"/>
      </a:dk2>
      <a:lt2>
        <a:srgbClr val="808080"/>
      </a:lt2>
      <a:accent1>
        <a:srgbClr val="9BB9BA"/>
      </a:accent1>
      <a:accent2>
        <a:srgbClr val="658E92"/>
      </a:accent2>
      <a:accent3>
        <a:srgbClr val="AAB1B0"/>
      </a:accent3>
      <a:accent4>
        <a:srgbClr val="000000"/>
      </a:accent4>
      <a:accent5>
        <a:srgbClr val="CBD9D9"/>
      </a:accent5>
      <a:accent6>
        <a:srgbClr val="5B8084"/>
      </a:accent6>
      <a:hlink>
        <a:srgbClr val="326065"/>
      </a:hlink>
      <a:folHlink>
        <a:srgbClr val="10393E"/>
      </a:folHlink>
    </a:clrScheme>
    <a:fontScheme name="Sussex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1588"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bg1"/>
            </a:solidFill>
            <a:effectLst/>
            <a:latin typeface="Times" pitchFamily="18" charset="0"/>
          </a:defRPr>
        </a:defPPr>
      </a:lstStyle>
    </a:spDef>
    <a:lnDef>
      <a:spPr bwMode="auto">
        <a:xfrm>
          <a:off x="0" y="0"/>
          <a:ext cx="1" cy="1"/>
        </a:xfrm>
        <a:custGeom>
          <a:avLst/>
          <a:gdLst/>
          <a:ahLst/>
          <a:cxnLst/>
          <a:rect l="0" t="0" r="0" b="0"/>
          <a:pathLst/>
        </a:custGeom>
        <a:solidFill>
          <a:srgbClr val="000000"/>
        </a:solidFill>
        <a:ln w="1588"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bg1"/>
            </a:solidFill>
            <a:effectLst/>
            <a:latin typeface="Times" pitchFamily="18" charset="0"/>
          </a:defRPr>
        </a:defPPr>
      </a:lstStyle>
    </a:lnDef>
  </a:objectDefaults>
  <a:extraClrSchemeLst>
    <a:extraClrScheme>
      <a:clrScheme name="Sussex_template 1">
        <a:dk1>
          <a:srgbClr val="000000"/>
        </a:dk1>
        <a:lt1>
          <a:srgbClr val="004846"/>
        </a:lt1>
        <a:dk2>
          <a:srgbClr val="FFFFFF"/>
        </a:dk2>
        <a:lt2>
          <a:srgbClr val="808080"/>
        </a:lt2>
        <a:accent1>
          <a:srgbClr val="9BB9BA"/>
        </a:accent1>
        <a:accent2>
          <a:srgbClr val="658E92"/>
        </a:accent2>
        <a:accent3>
          <a:srgbClr val="AAB1B0"/>
        </a:accent3>
        <a:accent4>
          <a:srgbClr val="000000"/>
        </a:accent4>
        <a:accent5>
          <a:srgbClr val="CBD9D9"/>
        </a:accent5>
        <a:accent6>
          <a:srgbClr val="5B8084"/>
        </a:accent6>
        <a:hlink>
          <a:srgbClr val="326065"/>
        </a:hlink>
        <a:folHlink>
          <a:srgbClr val="10393E"/>
        </a:folHlink>
      </a:clrScheme>
      <a:clrMap bg1="lt1" tx1="dk1" bg2="lt2" tx2="dk2" accent1="accent1" accent2="accent2" accent3="accent3" accent4="accent4" accent5="accent5" accent6="accent6" hlink="hlink" folHlink="folHlink"/>
    </a:extraClrScheme>
    <a:extraClrScheme>
      <a:clrScheme name="Sussex_template 2">
        <a:dk1>
          <a:srgbClr val="FFCC00"/>
        </a:dk1>
        <a:lt1>
          <a:srgbClr val="FF9900"/>
        </a:lt1>
        <a:dk2>
          <a:srgbClr val="FF6600"/>
        </a:dk2>
        <a:lt2>
          <a:srgbClr val="FFFD00"/>
        </a:lt2>
        <a:accent1>
          <a:srgbClr val="008080"/>
        </a:accent1>
        <a:accent2>
          <a:srgbClr val="33CCCC"/>
        </a:accent2>
        <a:accent3>
          <a:srgbClr val="FFB8AA"/>
        </a:accent3>
        <a:accent4>
          <a:srgbClr val="DA8200"/>
        </a:accent4>
        <a:accent5>
          <a:srgbClr val="AAC0C0"/>
        </a:accent5>
        <a:accent6>
          <a:srgbClr val="2DB9B9"/>
        </a:accent6>
        <a:hlink>
          <a:srgbClr val="00FFFF"/>
        </a:hlink>
        <a:folHlink>
          <a:srgbClr val="CCFF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lling_stories_UCL_lunchtime.ppt.pot [Compatibility Mode]" id="{B31F7BB7-02E4-430E-86E7-224BEF849C20}" vid="{A6C6844E-1244-4264-81C7-BF67752976AB}"/>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B3AA"/>
    </a:dk2>
    <a:lt2>
      <a:srgbClr val="DDDDDD"/>
    </a:lt2>
    <a:accent1>
      <a:srgbClr val="D9F4F3"/>
    </a:accent1>
    <a:accent2>
      <a:srgbClr val="00B3AA"/>
    </a:accent2>
    <a:accent3>
      <a:srgbClr val="FFFFFF"/>
    </a:accent3>
    <a:accent4>
      <a:srgbClr val="000000"/>
    </a:accent4>
    <a:accent5>
      <a:srgbClr val="E9F8F8"/>
    </a:accent5>
    <a:accent6>
      <a:srgbClr val="00A29A"/>
    </a:accent6>
    <a:hlink>
      <a:srgbClr val="0D3169"/>
    </a:hlink>
    <a:folHlink>
      <a:srgbClr val="008FE0"/>
    </a:folHlink>
  </a:clrScheme>
</a:themeOverride>
</file>

<file path=docProps/app.xml><?xml version="1.0" encoding="utf-8"?>
<Properties xmlns="http://schemas.openxmlformats.org/officeDocument/2006/extended-properties" xmlns:vt="http://schemas.openxmlformats.org/officeDocument/2006/docPropsVTypes">
  <Template/>
  <TotalTime>904</TotalTime>
  <Words>3535</Words>
  <Application>Microsoft Office PowerPoint</Application>
  <PresentationFormat>On-screen Show (4:3)</PresentationFormat>
  <Paragraphs>215</Paragraphs>
  <Slides>37</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37</vt:i4>
      </vt:variant>
    </vt:vector>
  </HeadingPairs>
  <TitlesOfParts>
    <vt:vector size="49" baseType="lpstr">
      <vt:lpstr>Arial</vt:lpstr>
      <vt:lpstr>MS PGothic</vt:lpstr>
      <vt:lpstr>Wingdings</vt:lpstr>
      <vt:lpstr>Times</vt:lpstr>
      <vt:lpstr>Helvetica</vt:lpstr>
      <vt:lpstr>Calibri</vt:lpstr>
      <vt:lpstr>Times Roman</vt:lpstr>
      <vt:lpstr>IOE_PowerPoint_final_sub-brand_revised_may_09(2)</vt:lpstr>
      <vt:lpstr>Bright Blue</vt:lpstr>
      <vt:lpstr>Blue Celeste</vt:lpstr>
      <vt:lpstr>us_powerpoint_white_template_ver2003[1]</vt:lpstr>
      <vt:lpstr>1_Blue Celeste</vt:lpstr>
      <vt:lpstr>Understanding youth wellbeing in intersectional perspective</vt:lpstr>
      <vt:lpstr>Finland 3.0 – All Youth Building Sustainable Well-being </vt:lpstr>
      <vt:lpstr>Sanna Aaltonen (2018) ‘The good the bad and the quiet ones’, p.162</vt:lpstr>
      <vt:lpstr>Intersectional approach: white Finnish “unmarked” perspectives (Aaltonen)</vt:lpstr>
      <vt:lpstr>Intersectional perspectives on young people’s wellbeing. </vt:lpstr>
      <vt:lpstr>The Equal Rights Review, Vol. Sixteen (2016) pp. 210-211 </vt:lpstr>
      <vt:lpstr>Intersectionality approaches the complexity of everyday practices &amp; identities</vt:lpstr>
      <vt:lpstr>Childhood wellbeing</vt:lpstr>
      <vt:lpstr>Wellbeing is a dynamic state</vt:lpstr>
      <vt:lpstr>Intersectional perspectives on young people’s wellbeing. </vt:lpstr>
      <vt:lpstr>Deutsch &amp;Theodorou (2010) US</vt:lpstr>
      <vt:lpstr>‘Acts’ of Global  citizenship</vt:lpstr>
      <vt:lpstr>Language brokering as a neglected example of global citizenship</vt:lpstr>
      <vt:lpstr>Children’s language brokering gives young people valuable skills</vt:lpstr>
      <vt:lpstr>Enabling global citizenship within and across international borders</vt:lpstr>
      <vt:lpstr>Obstacles that hamper engagement with society</vt:lpstr>
      <vt:lpstr>Intersections of language, ethnicity, migration status &amp; structural discrimination</vt:lpstr>
      <vt:lpstr>Teachers can be helped to recognise children’s competence</vt:lpstr>
      <vt:lpstr>Michelle Fine (2018) Just Research in Contentious Times (pp. 49-50)</vt:lpstr>
      <vt:lpstr>Emma Thomas et al., (2017) Civic identity &amp; civic participation in formal &amp; informal education contexts</vt:lpstr>
      <vt:lpstr>Critical pedagogies of emotion (Zembylas et al., 2012)</vt:lpstr>
      <vt:lpstr>Identities matter for social action and agency</vt:lpstr>
      <vt:lpstr>Possible strategies</vt:lpstr>
      <vt:lpstr>Young people’s agency –complex intersections</vt:lpstr>
      <vt:lpstr>Intersectional perspectives on young people’s wellbeing. </vt:lpstr>
      <vt:lpstr>PowerPoint Presentation</vt:lpstr>
      <vt:lpstr>Methods</vt:lpstr>
      <vt:lpstr>Taylor and Pacini-Ketchabaw (2015: 507)  </vt:lpstr>
      <vt:lpstr>Technology embedded in everyday lives for those with access</vt:lpstr>
      <vt:lpstr>Virtual expansion of educational, material and material space of home   </vt:lpstr>
      <vt:lpstr>Muultiple affordances of technology: Intersections of class, generation, nation</vt:lpstr>
      <vt:lpstr>Psychosocial technological affordances Agency &amp; constraints</vt:lpstr>
      <vt:lpstr>Children convincing parents that the computer is not a marginal activity 1</vt:lpstr>
      <vt:lpstr>Children convincing parents that the computer is not a marginal activity 2</vt:lpstr>
      <vt:lpstr>Conclusions: Wellbeing and Intersectionality</vt:lpstr>
      <vt:lpstr>Conclusions: Narratives of consumption essential to claiming ‘liveable lives’ (Butler, 2004)  </vt:lpstr>
      <vt:lpstr>Chimamanda Ngozi Adichie TED Global 2009 The danger of a single story </vt:lpstr>
    </vt:vector>
  </TitlesOfParts>
  <Company>IOE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ICS IOE</dc:creator>
  <cp:lastModifiedBy>Pasi Huttunen</cp:lastModifiedBy>
  <cp:revision>239</cp:revision>
  <cp:lastPrinted>2016-11-24T09:09:32Z</cp:lastPrinted>
  <dcterms:created xsi:type="dcterms:W3CDTF">2009-09-25T11:45:55Z</dcterms:created>
  <dcterms:modified xsi:type="dcterms:W3CDTF">2018-12-13T11:44:55Z</dcterms:modified>
</cp:coreProperties>
</file>